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9"/>
  </p:notesMasterIdLst>
  <p:sldIdLst>
    <p:sldId id="264" r:id="rId2"/>
    <p:sldId id="260" r:id="rId3"/>
    <p:sldId id="261" r:id="rId4"/>
    <p:sldId id="263" r:id="rId5"/>
    <p:sldId id="257" r:id="rId6"/>
    <p:sldId id="256" r:id="rId7"/>
    <p:sldId id="262"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CE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72"/>
  </p:normalViewPr>
  <p:slideViewPr>
    <p:cSldViewPr snapToGrid="0">
      <p:cViewPr>
        <p:scale>
          <a:sx n="98" d="100"/>
          <a:sy n="98" d="100"/>
        </p:scale>
        <p:origin x="57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58ADE8-B206-CE49-9D4A-946D7B650D39}" type="datetimeFigureOut">
              <a:rPr kumimoji="1" lang="ja-JP" altLang="en-US" smtClean="0"/>
              <a:t>2023/5/24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908BD-446D-4148-AA02-31729426F293}" type="slidenum">
              <a:rPr kumimoji="1" lang="ja-JP" altLang="en-US" smtClean="0"/>
              <a:t>‹#›</a:t>
            </a:fld>
            <a:endParaRPr kumimoji="1" lang="ja-JP" altLang="en-US"/>
          </a:p>
        </p:txBody>
      </p:sp>
    </p:spTree>
    <p:extLst>
      <p:ext uri="{BB962C8B-B14F-4D97-AF65-F5344CB8AC3E}">
        <p14:creationId xmlns:p14="http://schemas.microsoft.com/office/powerpoint/2010/main" val="34122696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A2908BD-446D-4148-AA02-31729426F293}" type="slidenum">
              <a:rPr kumimoji="1" lang="ja-JP" altLang="en-US" smtClean="0"/>
              <a:t>2</a:t>
            </a:fld>
            <a:endParaRPr kumimoji="1" lang="ja-JP" altLang="en-US"/>
          </a:p>
        </p:txBody>
      </p:sp>
    </p:spTree>
    <p:extLst>
      <p:ext uri="{BB962C8B-B14F-4D97-AF65-F5344CB8AC3E}">
        <p14:creationId xmlns:p14="http://schemas.microsoft.com/office/powerpoint/2010/main" val="1305629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D7368D-31D9-8101-473D-CD39E706FD22}"/>
              </a:ext>
              <a:ext uri="{C183D7F6-B498-43B3-948B-1728B52AA6E4}">
                <adec:decorative xmlns:adec="http://schemas.microsoft.com/office/drawing/2017/decorative" val="1"/>
              </a:ext>
            </a:extLst>
          </p:cNvPr>
          <p:cNvSpPr/>
          <p:nvPr/>
        </p:nvSpPr>
        <p:spPr>
          <a:xfrm>
            <a:off x="5796401" y="3378954"/>
            <a:ext cx="6394567" cy="3479046"/>
          </a:xfrm>
          <a:custGeom>
            <a:avLst/>
            <a:gdLst>
              <a:gd name="connsiteX0" fmla="*/ 5171297 w 6394567"/>
              <a:gd name="connsiteY0" fmla="*/ 284 h 3479046"/>
              <a:gd name="connsiteX1" fmla="*/ 6394290 w 6394567"/>
              <a:gd name="connsiteY1" fmla="*/ 430072 h 3479046"/>
              <a:gd name="connsiteX2" fmla="*/ 6394567 w 6394567"/>
              <a:gd name="connsiteY2" fmla="*/ 430316 h 3479046"/>
              <a:gd name="connsiteX3" fmla="*/ 6394567 w 6394567"/>
              <a:gd name="connsiteY3" fmla="*/ 3479046 h 3479046"/>
              <a:gd name="connsiteX4" fmla="*/ 0 w 6394567"/>
              <a:gd name="connsiteY4" fmla="*/ 3479046 h 3479046"/>
              <a:gd name="connsiteX5" fmla="*/ 3916974 w 6394567"/>
              <a:gd name="connsiteY5" fmla="*/ 405504 h 3479046"/>
              <a:gd name="connsiteX6" fmla="*/ 3959456 w 6394567"/>
              <a:gd name="connsiteY6" fmla="*/ 373857 h 3479046"/>
              <a:gd name="connsiteX7" fmla="*/ 5052215 w 6394567"/>
              <a:gd name="connsiteY7" fmla="*/ 1756 h 3479046"/>
              <a:gd name="connsiteX8" fmla="*/ 5171297 w 6394567"/>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94567" h="3479046">
                <a:moveTo>
                  <a:pt x="5171297" y="284"/>
                </a:moveTo>
                <a:cubicBezTo>
                  <a:pt x="5607674" y="7531"/>
                  <a:pt x="6039042" y="153650"/>
                  <a:pt x="6394290" y="430072"/>
                </a:cubicBezTo>
                <a:lnTo>
                  <a:pt x="6394567" y="430316"/>
                </a:lnTo>
                <a:lnTo>
                  <a:pt x="6394567"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39000">
                <a:schemeClr val="bg2"/>
              </a:gs>
              <a:gs pos="100000">
                <a:schemeClr val="accent1">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F32C74-82F4-2A29-889B-EF23CEE6AA4F}"/>
              </a:ext>
            </a:extLst>
          </p:cNvPr>
          <p:cNvSpPr>
            <a:spLocks noGrp="1"/>
          </p:cNvSpPr>
          <p:nvPr>
            <p:ph type="ctrTitle"/>
          </p:nvPr>
        </p:nvSpPr>
        <p:spPr>
          <a:xfrm>
            <a:off x="1066801" y="1122363"/>
            <a:ext cx="6211185" cy="2305246"/>
          </a:xfrm>
        </p:spPr>
        <p:txBody>
          <a:bodyPr anchor="b">
            <a:normAutofit/>
          </a:bodyPr>
          <a:lstStyle>
            <a:lvl1pPr algn="l">
              <a:lnSpc>
                <a:spcPct val="100000"/>
              </a:lnSpc>
              <a:defRPr sz="3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4ACADD6-278F-604C-8A38-BBBAFC6754E8}"/>
              </a:ext>
            </a:extLst>
          </p:cNvPr>
          <p:cNvSpPr>
            <a:spLocks noGrp="1"/>
          </p:cNvSpPr>
          <p:nvPr>
            <p:ph type="subTitle" idx="1"/>
          </p:nvPr>
        </p:nvSpPr>
        <p:spPr>
          <a:xfrm>
            <a:off x="1066802" y="3549048"/>
            <a:ext cx="5029198" cy="1956278"/>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C43946B-3F5A-C916-B62B-8D5938EA8285}"/>
              </a:ext>
            </a:extLst>
          </p:cNvPr>
          <p:cNvSpPr>
            <a:spLocks noGrp="1"/>
          </p:cNvSpPr>
          <p:nvPr>
            <p:ph type="dt" sz="half" idx="10"/>
          </p:nvPr>
        </p:nvSpPr>
        <p:spPr/>
        <p:txBody>
          <a:bodyPr/>
          <a:lstStyle/>
          <a:p>
            <a:fld id="{1E351CED-465B-40B5-ADCE-957C918F227B}" type="datetimeFigureOut">
              <a:rPr lang="en-US" smtClean="0"/>
              <a:t>5/24/23</a:t>
            </a:fld>
            <a:endParaRPr lang="en-US"/>
          </a:p>
        </p:txBody>
      </p:sp>
      <p:sp>
        <p:nvSpPr>
          <p:cNvPr id="5" name="Footer Placeholder 4">
            <a:extLst>
              <a:ext uri="{FF2B5EF4-FFF2-40B4-BE49-F238E27FC236}">
                <a16:creationId xmlns:a16="http://schemas.microsoft.com/office/drawing/2014/main" id="{5986539F-2DB8-FCDA-C884-9C3CD29B8C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DAA7B3-5D3B-D493-8F6F-1FEBB8576D62}"/>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13008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50D2E-0561-F284-F89A-AAE3CD09AC24}"/>
              </a:ext>
            </a:extLst>
          </p:cNvPr>
          <p:cNvSpPr>
            <a:spLocks noGrp="1"/>
          </p:cNvSpPr>
          <p:nvPr>
            <p:ph type="title"/>
          </p:nvPr>
        </p:nvSpPr>
        <p:spPr>
          <a:xfrm>
            <a:off x="1066800" y="936841"/>
            <a:ext cx="10239338" cy="95366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657C4C-16EC-2477-6332-830F53011D33}"/>
              </a:ext>
            </a:extLst>
          </p:cNvPr>
          <p:cNvSpPr>
            <a:spLocks noGrp="1"/>
          </p:cNvSpPr>
          <p:nvPr>
            <p:ph type="body" orient="vert" idx="1"/>
          </p:nvPr>
        </p:nvSpPr>
        <p:spPr>
          <a:xfrm>
            <a:off x="1069848" y="2139696"/>
            <a:ext cx="10239338" cy="367768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0940D3-6996-1C08-F1AF-87C354657912}"/>
              </a:ext>
            </a:extLst>
          </p:cNvPr>
          <p:cNvSpPr>
            <a:spLocks noGrp="1"/>
          </p:cNvSpPr>
          <p:nvPr>
            <p:ph type="dt" sz="half" idx="10"/>
          </p:nvPr>
        </p:nvSpPr>
        <p:spPr/>
        <p:txBody>
          <a:bodyPr/>
          <a:lstStyle/>
          <a:p>
            <a:fld id="{1E351CED-465B-40B5-ADCE-957C918F227B}" type="datetimeFigureOut">
              <a:rPr lang="en-US" smtClean="0"/>
              <a:t>5/24/23</a:t>
            </a:fld>
            <a:endParaRPr lang="en-US"/>
          </a:p>
        </p:txBody>
      </p:sp>
      <p:sp>
        <p:nvSpPr>
          <p:cNvPr id="5" name="Footer Placeholder 4">
            <a:extLst>
              <a:ext uri="{FF2B5EF4-FFF2-40B4-BE49-F238E27FC236}">
                <a16:creationId xmlns:a16="http://schemas.microsoft.com/office/drawing/2014/main" id="{4C3676C3-588F-B636-8CE0-AA2CBFBCE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CEF8A9-EB1E-B344-A4B8-B58D0633630B}"/>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81302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EF3A28-33E4-2796-AE7A-1234569F5CE0}"/>
              </a:ext>
            </a:extLst>
          </p:cNvPr>
          <p:cNvSpPr>
            <a:spLocks noGrp="1"/>
          </p:cNvSpPr>
          <p:nvPr>
            <p:ph type="title" orient="vert"/>
          </p:nvPr>
        </p:nvSpPr>
        <p:spPr>
          <a:xfrm>
            <a:off x="8844950" y="1081177"/>
            <a:ext cx="2508849" cy="463382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D185FC-2BBB-E997-A5CD-F2C6CF6B7C68}"/>
              </a:ext>
            </a:extLst>
          </p:cNvPr>
          <p:cNvSpPr>
            <a:spLocks noGrp="1"/>
          </p:cNvSpPr>
          <p:nvPr>
            <p:ph type="body" orient="vert" idx="1"/>
          </p:nvPr>
        </p:nvSpPr>
        <p:spPr>
          <a:xfrm>
            <a:off x="1066800" y="1081177"/>
            <a:ext cx="7505700" cy="46338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E314B3C-96CD-071C-C2AD-2C7E04F819C0}"/>
              </a:ext>
            </a:extLst>
          </p:cNvPr>
          <p:cNvSpPr>
            <a:spLocks noGrp="1"/>
          </p:cNvSpPr>
          <p:nvPr>
            <p:ph type="dt" sz="half" idx="10"/>
          </p:nvPr>
        </p:nvSpPr>
        <p:spPr/>
        <p:txBody>
          <a:bodyPr/>
          <a:lstStyle/>
          <a:p>
            <a:fld id="{1E351CED-465B-40B5-ADCE-957C918F227B}" type="datetimeFigureOut">
              <a:rPr lang="en-US" smtClean="0"/>
              <a:t>5/24/23</a:t>
            </a:fld>
            <a:endParaRPr lang="en-US"/>
          </a:p>
        </p:txBody>
      </p:sp>
      <p:sp>
        <p:nvSpPr>
          <p:cNvPr id="5" name="Footer Placeholder 4">
            <a:extLst>
              <a:ext uri="{FF2B5EF4-FFF2-40B4-BE49-F238E27FC236}">
                <a16:creationId xmlns:a16="http://schemas.microsoft.com/office/drawing/2014/main" id="{F5AA2B04-F5E0-C5A3-C77D-6AE9A9E91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155BC2-C712-C4A4-50EC-E10D88344310}"/>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325779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A4769-9A55-AF9B-4CE4-DFA07E711CF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E45D9E-DBB4-B890-88D5-B4C03599EC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AE15260-1C0B-A965-3114-D7C40D18BDF4}"/>
              </a:ext>
            </a:extLst>
          </p:cNvPr>
          <p:cNvSpPr>
            <a:spLocks noGrp="1"/>
          </p:cNvSpPr>
          <p:nvPr>
            <p:ph type="dt" sz="half" idx="10"/>
          </p:nvPr>
        </p:nvSpPr>
        <p:spPr/>
        <p:txBody>
          <a:bodyPr/>
          <a:lstStyle/>
          <a:p>
            <a:fld id="{1E351CED-465B-40B5-ADCE-957C918F227B}" type="datetimeFigureOut">
              <a:rPr lang="en-US" smtClean="0"/>
              <a:t>5/24/23</a:t>
            </a:fld>
            <a:endParaRPr lang="en-US"/>
          </a:p>
        </p:txBody>
      </p:sp>
      <p:sp>
        <p:nvSpPr>
          <p:cNvPr id="5" name="Footer Placeholder 4">
            <a:extLst>
              <a:ext uri="{FF2B5EF4-FFF2-40B4-BE49-F238E27FC236}">
                <a16:creationId xmlns:a16="http://schemas.microsoft.com/office/drawing/2014/main" id="{19AAF4D1-0334-3F24-69B4-06C7BD7426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8BA76D-3B8B-429D-9B32-54D6A6297C0A}"/>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653536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D8D9C414-4A2F-78AF-ED60-6130D4C563B3}"/>
              </a:ext>
            </a:extLst>
          </p:cNvPr>
          <p:cNvSpPr/>
          <p:nvPr/>
        </p:nvSpPr>
        <p:spPr>
          <a:xfrm>
            <a:off x="6284115" y="3378954"/>
            <a:ext cx="5907885" cy="3479046"/>
          </a:xfrm>
          <a:custGeom>
            <a:avLst/>
            <a:gdLst>
              <a:gd name="connsiteX0" fmla="*/ 5171297 w 5907885"/>
              <a:gd name="connsiteY0" fmla="*/ 284 h 3479046"/>
              <a:gd name="connsiteX1" fmla="*/ 5813217 w 5907885"/>
              <a:gd name="connsiteY1" fmla="*/ 114238 h 3479046"/>
              <a:gd name="connsiteX2" fmla="*/ 5907885 w 5907885"/>
              <a:gd name="connsiteY2" fmla="*/ 151524 h 3479046"/>
              <a:gd name="connsiteX3" fmla="*/ 5907885 w 5907885"/>
              <a:gd name="connsiteY3" fmla="*/ 3479046 h 3479046"/>
              <a:gd name="connsiteX4" fmla="*/ 0 w 5907885"/>
              <a:gd name="connsiteY4" fmla="*/ 3479046 h 3479046"/>
              <a:gd name="connsiteX5" fmla="*/ 3916974 w 5907885"/>
              <a:gd name="connsiteY5" fmla="*/ 405504 h 3479046"/>
              <a:gd name="connsiteX6" fmla="*/ 3959456 w 5907885"/>
              <a:gd name="connsiteY6" fmla="*/ 373857 h 3479046"/>
              <a:gd name="connsiteX7" fmla="*/ 5052215 w 5907885"/>
              <a:gd name="connsiteY7" fmla="*/ 1756 h 3479046"/>
              <a:gd name="connsiteX8" fmla="*/ 5171297 w 5907885"/>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7885" h="3479046">
                <a:moveTo>
                  <a:pt x="5171297" y="284"/>
                </a:moveTo>
                <a:cubicBezTo>
                  <a:pt x="5389485" y="3908"/>
                  <a:pt x="5606422" y="42249"/>
                  <a:pt x="5813217" y="114238"/>
                </a:cubicBezTo>
                <a:lnTo>
                  <a:pt x="5907885" y="151524"/>
                </a:lnTo>
                <a:lnTo>
                  <a:pt x="5907885"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23000">
                <a:schemeClr val="bg2"/>
              </a:gs>
              <a:gs pos="100000">
                <a:schemeClr val="accent1">
                  <a:lumMod val="60000"/>
                  <a:lumOff val="4000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13410AE4-7FC7-589E-B6D3-0DA7B5FC5CE3}"/>
              </a:ext>
            </a:extLst>
          </p:cNvPr>
          <p:cNvSpPr/>
          <p:nvPr/>
        </p:nvSpPr>
        <p:spPr>
          <a:xfrm flipH="1" flipV="1">
            <a:off x="0" y="0"/>
            <a:ext cx="2923855" cy="1479128"/>
          </a:xfrm>
          <a:custGeom>
            <a:avLst/>
            <a:gdLst>
              <a:gd name="connsiteX0" fmla="*/ 2923855 w 2923855"/>
              <a:gd name="connsiteY0" fmla="*/ 1479128 h 1479128"/>
              <a:gd name="connsiteX1" fmla="*/ 0 w 2923855"/>
              <a:gd name="connsiteY1" fmla="*/ 1479128 h 1479128"/>
              <a:gd name="connsiteX2" fmla="*/ 1368245 w 2923855"/>
              <a:gd name="connsiteY2" fmla="*/ 405504 h 1479128"/>
              <a:gd name="connsiteX3" fmla="*/ 1410727 w 2923855"/>
              <a:gd name="connsiteY3" fmla="*/ 373857 h 1479128"/>
              <a:gd name="connsiteX4" fmla="*/ 2503486 w 2923855"/>
              <a:gd name="connsiteY4" fmla="*/ 1756 h 1479128"/>
              <a:gd name="connsiteX5" fmla="*/ 2622568 w 2923855"/>
              <a:gd name="connsiteY5" fmla="*/ 284 h 1479128"/>
              <a:gd name="connsiteX6" fmla="*/ 2785835 w 2923855"/>
              <a:gd name="connsiteY6" fmla="*/ 9494 h 1479128"/>
              <a:gd name="connsiteX7" fmla="*/ 2923855 w 2923855"/>
              <a:gd name="connsiteY7" fmla="*/ 28352 h 147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23855" h="1479128">
                <a:moveTo>
                  <a:pt x="2923855" y="1479128"/>
                </a:moveTo>
                <a:lnTo>
                  <a:pt x="0" y="1479128"/>
                </a:lnTo>
                <a:lnTo>
                  <a:pt x="1368245" y="405504"/>
                </a:lnTo>
                <a:lnTo>
                  <a:pt x="1410727" y="373857"/>
                </a:lnTo>
                <a:cubicBezTo>
                  <a:pt x="1742357" y="139664"/>
                  <a:pt x="2122368" y="17528"/>
                  <a:pt x="2503486" y="1756"/>
                </a:cubicBezTo>
                <a:cubicBezTo>
                  <a:pt x="2543187" y="114"/>
                  <a:pt x="2582898" y="-375"/>
                  <a:pt x="2622568" y="284"/>
                </a:cubicBezTo>
                <a:cubicBezTo>
                  <a:pt x="2677115" y="1190"/>
                  <a:pt x="2731584" y="4266"/>
                  <a:pt x="2785835" y="9494"/>
                </a:cubicBezTo>
                <a:lnTo>
                  <a:pt x="2923855" y="28352"/>
                </a:lnTo>
                <a:close/>
              </a:path>
            </a:pathLst>
          </a:custGeom>
          <a:gradFill>
            <a:gsLst>
              <a:gs pos="33000">
                <a:schemeClr val="bg2"/>
              </a:gs>
              <a:gs pos="100000">
                <a:schemeClr val="accent1">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B381CBD-08D9-3C9A-7620-24F2D6404893}"/>
              </a:ext>
            </a:extLst>
          </p:cNvPr>
          <p:cNvSpPr>
            <a:spLocks noGrp="1"/>
          </p:cNvSpPr>
          <p:nvPr>
            <p:ph type="title"/>
          </p:nvPr>
        </p:nvSpPr>
        <p:spPr>
          <a:xfrm>
            <a:off x="1066800" y="1709738"/>
            <a:ext cx="6455434" cy="29812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D5AE2B-1716-CEEC-73F8-E81F59192562}"/>
              </a:ext>
            </a:extLst>
          </p:cNvPr>
          <p:cNvSpPr>
            <a:spLocks noGrp="1"/>
          </p:cNvSpPr>
          <p:nvPr>
            <p:ph type="body" idx="1"/>
          </p:nvPr>
        </p:nvSpPr>
        <p:spPr>
          <a:xfrm>
            <a:off x="1066800" y="4759252"/>
            <a:ext cx="5397260" cy="955748"/>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CF3052-6EE8-979F-04FB-1B8DF81F29B9}"/>
              </a:ext>
            </a:extLst>
          </p:cNvPr>
          <p:cNvSpPr>
            <a:spLocks noGrp="1"/>
          </p:cNvSpPr>
          <p:nvPr>
            <p:ph type="dt" sz="half" idx="10"/>
          </p:nvPr>
        </p:nvSpPr>
        <p:spPr/>
        <p:txBody>
          <a:bodyPr/>
          <a:lstStyle/>
          <a:p>
            <a:fld id="{1E351CED-465B-40B5-ADCE-957C918F227B}" type="datetimeFigureOut">
              <a:rPr lang="en-US" smtClean="0"/>
              <a:t>5/24/23</a:t>
            </a:fld>
            <a:endParaRPr lang="en-US"/>
          </a:p>
        </p:txBody>
      </p:sp>
      <p:sp>
        <p:nvSpPr>
          <p:cNvPr id="5" name="Footer Placeholder 4">
            <a:extLst>
              <a:ext uri="{FF2B5EF4-FFF2-40B4-BE49-F238E27FC236}">
                <a16:creationId xmlns:a16="http://schemas.microsoft.com/office/drawing/2014/main" id="{7D986285-161A-6869-27C2-0A159C2344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7ED64F-5DAB-238D-C34A-1DCCB12221D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848674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484D0-7460-7B08-F1EE-96EABE40212A}"/>
              </a:ext>
            </a:extLst>
          </p:cNvPr>
          <p:cNvSpPr>
            <a:spLocks noGrp="1"/>
          </p:cNvSpPr>
          <p:nvPr>
            <p:ph type="title"/>
          </p:nvPr>
        </p:nvSpPr>
        <p:spPr>
          <a:xfrm>
            <a:off x="1066799" y="936841"/>
            <a:ext cx="10092477" cy="95366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80B7F9-8ECB-7079-A11E-51D3903E2B1A}"/>
              </a:ext>
            </a:extLst>
          </p:cNvPr>
          <p:cNvSpPr>
            <a:spLocks noGrp="1"/>
          </p:cNvSpPr>
          <p:nvPr>
            <p:ph sz="half" idx="1"/>
          </p:nvPr>
        </p:nvSpPr>
        <p:spPr>
          <a:xfrm>
            <a:off x="1066800"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4E97161-CAF5-CA48-D814-7ACD43AB99E1}"/>
              </a:ext>
            </a:extLst>
          </p:cNvPr>
          <p:cNvSpPr>
            <a:spLocks noGrp="1"/>
          </p:cNvSpPr>
          <p:nvPr>
            <p:ph sz="half" idx="2"/>
          </p:nvPr>
        </p:nvSpPr>
        <p:spPr>
          <a:xfrm>
            <a:off x="6349795"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23BD680-4E7A-5155-3CAE-6BD44EE8BA83}"/>
              </a:ext>
            </a:extLst>
          </p:cNvPr>
          <p:cNvSpPr>
            <a:spLocks noGrp="1"/>
          </p:cNvSpPr>
          <p:nvPr>
            <p:ph type="dt" sz="half" idx="10"/>
          </p:nvPr>
        </p:nvSpPr>
        <p:spPr/>
        <p:txBody>
          <a:bodyPr/>
          <a:lstStyle/>
          <a:p>
            <a:fld id="{1E351CED-465B-40B5-ADCE-957C918F227B}" type="datetimeFigureOut">
              <a:rPr lang="en-US" smtClean="0"/>
              <a:t>5/24/23</a:t>
            </a:fld>
            <a:endParaRPr lang="en-US"/>
          </a:p>
        </p:txBody>
      </p:sp>
      <p:sp>
        <p:nvSpPr>
          <p:cNvPr id="6" name="Footer Placeholder 5">
            <a:extLst>
              <a:ext uri="{FF2B5EF4-FFF2-40B4-BE49-F238E27FC236}">
                <a16:creationId xmlns:a16="http://schemas.microsoft.com/office/drawing/2014/main" id="{4F6A152D-EFF2-B3AA-3F25-14E1136734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BD6032-FD7A-BFFD-9BE5-48EDBEFBD147}"/>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700908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47F4D-4855-340E-03F3-4860885EC671}"/>
              </a:ext>
            </a:extLst>
          </p:cNvPr>
          <p:cNvSpPr>
            <a:spLocks noGrp="1"/>
          </p:cNvSpPr>
          <p:nvPr>
            <p:ph type="title"/>
          </p:nvPr>
        </p:nvSpPr>
        <p:spPr>
          <a:xfrm>
            <a:off x="1066800" y="963283"/>
            <a:ext cx="10096500" cy="91600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3CEB472-7426-C288-B5F6-0A1232DCED65}"/>
              </a:ext>
            </a:extLst>
          </p:cNvPr>
          <p:cNvSpPr>
            <a:spLocks noGrp="1"/>
          </p:cNvSpPr>
          <p:nvPr>
            <p:ph type="body" idx="1"/>
          </p:nvPr>
        </p:nvSpPr>
        <p:spPr>
          <a:xfrm>
            <a:off x="1066801" y="1879287"/>
            <a:ext cx="4739628"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194F9C-B6FA-97C3-F618-0CF956CB53B2}"/>
              </a:ext>
            </a:extLst>
          </p:cNvPr>
          <p:cNvSpPr>
            <a:spLocks noGrp="1"/>
          </p:cNvSpPr>
          <p:nvPr>
            <p:ph sz="half" idx="2"/>
          </p:nvPr>
        </p:nvSpPr>
        <p:spPr>
          <a:xfrm>
            <a:off x="1066801" y="2505075"/>
            <a:ext cx="4739628"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F5665C-7910-AFA2-350F-42C06ED5AF47}"/>
              </a:ext>
            </a:extLst>
          </p:cNvPr>
          <p:cNvSpPr>
            <a:spLocks noGrp="1"/>
          </p:cNvSpPr>
          <p:nvPr>
            <p:ph type="body" sz="quarter" idx="3"/>
          </p:nvPr>
        </p:nvSpPr>
        <p:spPr>
          <a:xfrm>
            <a:off x="6400330" y="1879287"/>
            <a:ext cx="4762970"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71352E-1DE0-F0CD-6F81-1D8FF59C2B0D}"/>
              </a:ext>
            </a:extLst>
          </p:cNvPr>
          <p:cNvSpPr>
            <a:spLocks noGrp="1"/>
          </p:cNvSpPr>
          <p:nvPr>
            <p:ph sz="quarter" idx="4"/>
          </p:nvPr>
        </p:nvSpPr>
        <p:spPr>
          <a:xfrm>
            <a:off x="6400330" y="2505075"/>
            <a:ext cx="4762970"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38F7E4-7D9E-4736-3269-4F0C46996125}"/>
              </a:ext>
            </a:extLst>
          </p:cNvPr>
          <p:cNvSpPr>
            <a:spLocks noGrp="1"/>
          </p:cNvSpPr>
          <p:nvPr>
            <p:ph type="dt" sz="half" idx="10"/>
          </p:nvPr>
        </p:nvSpPr>
        <p:spPr/>
        <p:txBody>
          <a:bodyPr/>
          <a:lstStyle/>
          <a:p>
            <a:fld id="{1E351CED-465B-40B5-ADCE-957C918F227B}" type="datetimeFigureOut">
              <a:rPr lang="en-US" smtClean="0"/>
              <a:t>5/24/23</a:t>
            </a:fld>
            <a:endParaRPr lang="en-US"/>
          </a:p>
        </p:txBody>
      </p:sp>
      <p:sp>
        <p:nvSpPr>
          <p:cNvPr id="8" name="Footer Placeholder 7">
            <a:extLst>
              <a:ext uri="{FF2B5EF4-FFF2-40B4-BE49-F238E27FC236}">
                <a16:creationId xmlns:a16="http://schemas.microsoft.com/office/drawing/2014/main" id="{218386CF-9A84-8D2A-BC47-C951DD9949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80844D-FE1F-49E7-3BBD-527FB72ECD1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404765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F691C-93A5-1364-00A9-A470C289F365}"/>
              </a:ext>
            </a:extLst>
          </p:cNvPr>
          <p:cNvSpPr>
            <a:spLocks noGrp="1"/>
          </p:cNvSpPr>
          <p:nvPr>
            <p:ph type="title"/>
          </p:nvPr>
        </p:nvSpPr>
        <p:spPr>
          <a:xfrm>
            <a:off x="1066800" y="1357223"/>
            <a:ext cx="8886884" cy="1043078"/>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6E055BD-4154-B9D1-0B5B-B1E3A06B6B31}"/>
              </a:ext>
            </a:extLst>
          </p:cNvPr>
          <p:cNvSpPr>
            <a:spLocks noGrp="1"/>
          </p:cNvSpPr>
          <p:nvPr>
            <p:ph type="dt" sz="half" idx="10"/>
          </p:nvPr>
        </p:nvSpPr>
        <p:spPr/>
        <p:txBody>
          <a:bodyPr/>
          <a:lstStyle/>
          <a:p>
            <a:fld id="{1E351CED-465B-40B5-ADCE-957C918F227B}" type="datetimeFigureOut">
              <a:rPr lang="en-US" smtClean="0"/>
              <a:t>5/24/23</a:t>
            </a:fld>
            <a:endParaRPr lang="en-US"/>
          </a:p>
        </p:txBody>
      </p:sp>
      <p:sp>
        <p:nvSpPr>
          <p:cNvPr id="4" name="Footer Placeholder 3">
            <a:extLst>
              <a:ext uri="{FF2B5EF4-FFF2-40B4-BE49-F238E27FC236}">
                <a16:creationId xmlns:a16="http://schemas.microsoft.com/office/drawing/2014/main" id="{0C2A9E4A-03D1-7A8B-233D-014A3248F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2CEFC4-D276-DF45-F395-F5BD2EA70114}"/>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251663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2C0AD-76F4-FCE4-2717-0A9AA4351B6D}"/>
              </a:ext>
            </a:extLst>
          </p:cNvPr>
          <p:cNvSpPr>
            <a:spLocks noGrp="1"/>
          </p:cNvSpPr>
          <p:nvPr>
            <p:ph type="dt" sz="half" idx="10"/>
          </p:nvPr>
        </p:nvSpPr>
        <p:spPr/>
        <p:txBody>
          <a:bodyPr/>
          <a:lstStyle/>
          <a:p>
            <a:fld id="{1E351CED-465B-40B5-ADCE-957C918F227B}" type="datetimeFigureOut">
              <a:rPr lang="en-US" smtClean="0"/>
              <a:t>5/24/23</a:t>
            </a:fld>
            <a:endParaRPr lang="en-US"/>
          </a:p>
        </p:txBody>
      </p:sp>
      <p:sp>
        <p:nvSpPr>
          <p:cNvPr id="3" name="Footer Placeholder 2">
            <a:extLst>
              <a:ext uri="{FF2B5EF4-FFF2-40B4-BE49-F238E27FC236}">
                <a16:creationId xmlns:a16="http://schemas.microsoft.com/office/drawing/2014/main" id="{BE83BB66-3F41-7F1D-5108-B3F679A88E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AA6DA0-07AE-4BE4-B82F-7936D0E3E37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63384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FB75-C953-0BD0-4E2E-717767426228}"/>
              </a:ext>
            </a:extLst>
          </p:cNvPr>
          <p:cNvSpPr>
            <a:spLocks noGrp="1"/>
          </p:cNvSpPr>
          <p:nvPr>
            <p:ph type="title"/>
          </p:nvPr>
        </p:nvSpPr>
        <p:spPr>
          <a:xfrm>
            <a:off x="1066800" y="770626"/>
            <a:ext cx="3705225" cy="1286774"/>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8E1AA52-60F3-40F2-673B-5848F4253FF0}"/>
              </a:ext>
            </a:extLst>
          </p:cNvPr>
          <p:cNvSpPr>
            <a:spLocks noGrp="1"/>
          </p:cNvSpPr>
          <p:nvPr>
            <p:ph idx="1"/>
          </p:nvPr>
        </p:nvSpPr>
        <p:spPr>
          <a:xfrm>
            <a:off x="5183188" y="1075426"/>
            <a:ext cx="5980112" cy="47683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0167E8-C561-5A72-AED3-442F66DDEE31}"/>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DBFED3-7CB3-1B8B-9504-13A121CAD015}"/>
              </a:ext>
            </a:extLst>
          </p:cNvPr>
          <p:cNvSpPr>
            <a:spLocks noGrp="1"/>
          </p:cNvSpPr>
          <p:nvPr>
            <p:ph type="dt" sz="half" idx="10"/>
          </p:nvPr>
        </p:nvSpPr>
        <p:spPr/>
        <p:txBody>
          <a:bodyPr/>
          <a:lstStyle/>
          <a:p>
            <a:fld id="{1E351CED-465B-40B5-ADCE-957C918F227B}" type="datetimeFigureOut">
              <a:rPr lang="en-US" smtClean="0"/>
              <a:t>5/24/23</a:t>
            </a:fld>
            <a:endParaRPr lang="en-US"/>
          </a:p>
        </p:txBody>
      </p:sp>
      <p:sp>
        <p:nvSpPr>
          <p:cNvPr id="6" name="Footer Placeholder 5">
            <a:extLst>
              <a:ext uri="{FF2B5EF4-FFF2-40B4-BE49-F238E27FC236}">
                <a16:creationId xmlns:a16="http://schemas.microsoft.com/office/drawing/2014/main" id="{152456C9-19A0-4441-B1AF-B7AFBF642F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8898EA-84CC-411C-0012-D314953696B9}"/>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296918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C1E10-1458-2553-05B4-313F7E26D210}"/>
              </a:ext>
            </a:extLst>
          </p:cNvPr>
          <p:cNvSpPr>
            <a:spLocks noGrp="1"/>
          </p:cNvSpPr>
          <p:nvPr>
            <p:ph type="title"/>
          </p:nvPr>
        </p:nvSpPr>
        <p:spPr>
          <a:xfrm>
            <a:off x="1066800" y="782128"/>
            <a:ext cx="3705225" cy="1275272"/>
          </a:xfrm>
        </p:spPr>
        <p:txBody>
          <a:bodyPr anchor="b">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3C0F677-F177-6DED-1920-685B9D9FF254}"/>
              </a:ext>
            </a:extLst>
          </p:cNvPr>
          <p:cNvSpPr>
            <a:spLocks noGrp="1"/>
          </p:cNvSpPr>
          <p:nvPr>
            <p:ph type="pic" idx="1"/>
          </p:nvPr>
        </p:nvSpPr>
        <p:spPr>
          <a:xfrm>
            <a:off x="5183188" y="1143000"/>
            <a:ext cx="5980112"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C4D1CB1-2109-480E-8904-4077C94D6E7D}"/>
              </a:ext>
            </a:extLst>
          </p:cNvPr>
          <p:cNvSpPr>
            <a:spLocks noGrp="1"/>
          </p:cNvSpPr>
          <p:nvPr>
            <p:ph type="body" sz="half" idx="2"/>
          </p:nvPr>
        </p:nvSpPr>
        <p:spPr>
          <a:xfrm>
            <a:off x="1066800" y="2057400"/>
            <a:ext cx="3705225" cy="36576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B0DB38-7CB9-2140-BC21-6D2E7DD0B6B5}"/>
              </a:ext>
            </a:extLst>
          </p:cNvPr>
          <p:cNvSpPr>
            <a:spLocks noGrp="1"/>
          </p:cNvSpPr>
          <p:nvPr>
            <p:ph type="dt" sz="half" idx="10"/>
          </p:nvPr>
        </p:nvSpPr>
        <p:spPr/>
        <p:txBody>
          <a:bodyPr/>
          <a:lstStyle/>
          <a:p>
            <a:fld id="{1E351CED-465B-40B5-ADCE-957C918F227B}" type="datetimeFigureOut">
              <a:rPr lang="en-US" smtClean="0"/>
              <a:t>5/24/23</a:t>
            </a:fld>
            <a:endParaRPr lang="en-US"/>
          </a:p>
        </p:txBody>
      </p:sp>
      <p:sp>
        <p:nvSpPr>
          <p:cNvPr id="6" name="Footer Placeholder 5">
            <a:extLst>
              <a:ext uri="{FF2B5EF4-FFF2-40B4-BE49-F238E27FC236}">
                <a16:creationId xmlns:a16="http://schemas.microsoft.com/office/drawing/2014/main" id="{C7B448AD-3B1D-4B5E-CAB9-BB5FD2CDEB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EEF53D-CF5A-87A2-E973-3B8CCDEBAA2B}"/>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099508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1F4A25-A386-9574-775C-E5E5F9FC352A}"/>
              </a:ext>
            </a:extLst>
          </p:cNvPr>
          <p:cNvSpPr>
            <a:spLocks noGrp="1"/>
          </p:cNvSpPr>
          <p:nvPr>
            <p:ph type="title"/>
          </p:nvPr>
        </p:nvSpPr>
        <p:spPr>
          <a:xfrm>
            <a:off x="1066800" y="936841"/>
            <a:ext cx="8886884" cy="95366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4F7885F-2B7B-74DB-9996-E0ACEBC9DB25}"/>
              </a:ext>
            </a:extLst>
          </p:cNvPr>
          <p:cNvSpPr>
            <a:spLocks noGrp="1"/>
          </p:cNvSpPr>
          <p:nvPr>
            <p:ph type="body" idx="1"/>
          </p:nvPr>
        </p:nvSpPr>
        <p:spPr>
          <a:xfrm>
            <a:off x="1069848" y="2139696"/>
            <a:ext cx="8883836" cy="36776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804F519-BA47-2B81-CC1C-7E1F119EC69E}"/>
              </a:ext>
            </a:extLst>
          </p:cNvPr>
          <p:cNvSpPr>
            <a:spLocks noGrp="1"/>
          </p:cNvSpPr>
          <p:nvPr>
            <p:ph type="dt" sz="half" idx="2"/>
          </p:nvPr>
        </p:nvSpPr>
        <p:spPr>
          <a:xfrm rot="5400000">
            <a:off x="10477379" y="4629744"/>
            <a:ext cx="2653508" cy="365125"/>
          </a:xfrm>
          <a:prstGeom prst="rect">
            <a:avLst/>
          </a:prstGeom>
        </p:spPr>
        <p:txBody>
          <a:bodyPr vert="horz" lIns="91440" tIns="45720" rIns="91440" bIns="45720" rtlCol="0" anchor="ctr"/>
          <a:lstStyle>
            <a:lvl1pPr algn="r">
              <a:defRPr sz="900">
                <a:solidFill>
                  <a:schemeClr val="tx1"/>
                </a:solidFill>
              </a:defRPr>
            </a:lvl1pPr>
          </a:lstStyle>
          <a:p>
            <a:fld id="{1E351CED-465B-40B5-ADCE-957C918F227B}" type="datetimeFigureOut">
              <a:rPr lang="en-US" smtClean="0"/>
              <a:t>5/24/23</a:t>
            </a:fld>
            <a:endParaRPr lang="en-US"/>
          </a:p>
        </p:txBody>
      </p:sp>
      <p:sp>
        <p:nvSpPr>
          <p:cNvPr id="5" name="Footer Placeholder 4">
            <a:extLst>
              <a:ext uri="{FF2B5EF4-FFF2-40B4-BE49-F238E27FC236}">
                <a16:creationId xmlns:a16="http://schemas.microsoft.com/office/drawing/2014/main" id="{BE952D7B-C352-1630-4C3D-7D5983C04D4A}"/>
              </a:ext>
            </a:extLst>
          </p:cNvPr>
          <p:cNvSpPr>
            <a:spLocks noGrp="1"/>
          </p:cNvSpPr>
          <p:nvPr>
            <p:ph type="ftr" sz="quarter" idx="3"/>
          </p:nvPr>
        </p:nvSpPr>
        <p:spPr>
          <a:xfrm>
            <a:off x="8610602" y="6318446"/>
            <a:ext cx="2743198" cy="365125"/>
          </a:xfrm>
          <a:prstGeom prst="rect">
            <a:avLst/>
          </a:prstGeom>
        </p:spPr>
        <p:txBody>
          <a:bodyPr vert="horz" lIns="91440" tIns="45720" rIns="91440" bIns="45720" rtlCol="0" anchor="ctr"/>
          <a:lstStyle>
            <a:lvl1pPr algn="r">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F96E04F0-DF9B-480B-CC46-BAE7A81FB7E6}"/>
              </a:ext>
            </a:extLst>
          </p:cNvPr>
          <p:cNvSpPr>
            <a:spLocks noGrp="1"/>
          </p:cNvSpPr>
          <p:nvPr>
            <p:ph type="sldNum" sz="quarter" idx="4"/>
          </p:nvPr>
        </p:nvSpPr>
        <p:spPr>
          <a:xfrm>
            <a:off x="11353800" y="6318446"/>
            <a:ext cx="615696" cy="365125"/>
          </a:xfrm>
          <a:prstGeom prst="rect">
            <a:avLst/>
          </a:prstGeom>
        </p:spPr>
        <p:txBody>
          <a:bodyPr vert="horz" lIns="91440" tIns="45720" rIns="91440" bIns="45720" rtlCol="0" anchor="ctr"/>
          <a:lstStyle>
            <a:lvl1pPr algn="r">
              <a:defRPr sz="1600" b="1">
                <a:solidFill>
                  <a:schemeClr val="tx1"/>
                </a:solidFill>
              </a:defRPr>
            </a:lvl1pPr>
          </a:lstStyle>
          <a:p>
            <a:fld id="{5A33CB2A-1702-4C1D-9CC4-8D472D39F19E}" type="slidenum">
              <a:rPr lang="en-US" smtClean="0"/>
              <a:t>‹#›</a:t>
            </a:fld>
            <a:endParaRPr lang="en-US"/>
          </a:p>
        </p:txBody>
      </p:sp>
    </p:spTree>
    <p:extLst>
      <p:ext uri="{BB962C8B-B14F-4D97-AF65-F5344CB8AC3E}">
        <p14:creationId xmlns:p14="http://schemas.microsoft.com/office/powerpoint/2010/main" val="344480609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54864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7772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68B51F-0397-D568-D929-A4F9A9CC4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ビジネス アイコンが付いたカラフルな電球">
            <a:extLst>
              <a:ext uri="{FF2B5EF4-FFF2-40B4-BE49-F238E27FC236}">
                <a16:creationId xmlns:a16="http://schemas.microsoft.com/office/drawing/2014/main" id="{E5A7E971-09A2-D4B4-DB8A-4B5D71E64EF1}"/>
              </a:ext>
            </a:extLst>
          </p:cNvPr>
          <p:cNvPicPr>
            <a:picLocks noChangeAspect="1"/>
          </p:cNvPicPr>
          <p:nvPr/>
        </p:nvPicPr>
        <p:blipFill rotWithShape="1">
          <a:blip r:embed="rId2"/>
          <a:srcRect t="11465" b="8178"/>
          <a:stretch/>
        </p:blipFill>
        <p:spPr>
          <a:xfrm>
            <a:off x="21" y="11"/>
            <a:ext cx="12191979" cy="6857989"/>
          </a:xfrm>
          <a:prstGeom prst="rect">
            <a:avLst/>
          </a:prstGeom>
        </p:spPr>
      </p:pic>
      <p:sp>
        <p:nvSpPr>
          <p:cNvPr id="11" name="Freeform: Shape 10">
            <a:extLst>
              <a:ext uri="{FF2B5EF4-FFF2-40B4-BE49-F238E27FC236}">
                <a16:creationId xmlns:a16="http://schemas.microsoft.com/office/drawing/2014/main" id="{50F200B6-228D-F4F2-C6FF-D4257EC20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540000" flipH="1">
            <a:off x="4556932" y="3127849"/>
            <a:ext cx="7654355" cy="3796328"/>
          </a:xfrm>
          <a:custGeom>
            <a:avLst/>
            <a:gdLst>
              <a:gd name="connsiteX0" fmla="*/ 1835852 w 7654355"/>
              <a:gd name="connsiteY0" fmla="*/ 1549 h 3796328"/>
              <a:gd name="connsiteX1" fmla="*/ 20604 w 7654355"/>
              <a:gd name="connsiteY1" fmla="*/ 803783 h 3796328"/>
              <a:gd name="connsiteX2" fmla="*/ 0 w 7654355"/>
              <a:gd name="connsiteY2" fmla="*/ 826352 h 3796328"/>
              <a:gd name="connsiteX3" fmla="*/ 51841 w 7654355"/>
              <a:gd name="connsiteY3" fmla="*/ 3796328 h 3796328"/>
              <a:gd name="connsiteX4" fmla="*/ 7654355 w 7654355"/>
              <a:gd name="connsiteY4" fmla="*/ 3663625 h 3796328"/>
              <a:gd name="connsiteX5" fmla="*/ 3473222 w 7654355"/>
              <a:gd name="connsiteY5" fmla="*/ 499129 h 3796328"/>
              <a:gd name="connsiteX6" fmla="*/ 3417360 w 7654355"/>
              <a:gd name="connsiteY6" fmla="*/ 459014 h 3796328"/>
              <a:gd name="connsiteX7" fmla="*/ 1990462 w 7654355"/>
              <a:gd name="connsiteY7" fmla="*/ 763 h 3796328"/>
              <a:gd name="connsiteX8" fmla="*/ 1835852 w 7654355"/>
              <a:gd name="connsiteY8" fmla="*/ 1549 h 3796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54355" h="3796328">
                <a:moveTo>
                  <a:pt x="1835852" y="1549"/>
                </a:moveTo>
                <a:cubicBezTo>
                  <a:pt x="1166613" y="24353"/>
                  <a:pt x="510847" y="298769"/>
                  <a:pt x="20604" y="803783"/>
                </a:cubicBezTo>
                <a:lnTo>
                  <a:pt x="0" y="826352"/>
                </a:lnTo>
                <a:lnTo>
                  <a:pt x="51841" y="3796328"/>
                </a:lnTo>
                <a:lnTo>
                  <a:pt x="7654355" y="3663625"/>
                </a:lnTo>
                <a:lnTo>
                  <a:pt x="3473222" y="499129"/>
                </a:lnTo>
                <a:lnTo>
                  <a:pt x="3417360" y="459014"/>
                </a:lnTo>
                <a:cubicBezTo>
                  <a:pt x="2981578" y="162529"/>
                  <a:pt x="2485536" y="12600"/>
                  <a:pt x="1990462" y="763"/>
                </a:cubicBezTo>
                <a:cubicBezTo>
                  <a:pt x="1938891" y="-470"/>
                  <a:pt x="1887332" y="-206"/>
                  <a:pt x="1835852" y="1549"/>
                </a:cubicBezTo>
                <a:close/>
              </a:path>
            </a:pathLst>
          </a:custGeom>
          <a:gradFill>
            <a:gsLst>
              <a:gs pos="22000">
                <a:schemeClr val="bg2">
                  <a:alpha val="80000"/>
                </a:schemeClr>
              </a:gs>
              <a:gs pos="100000">
                <a:schemeClr val="accent1">
                  <a:lumMod val="60000"/>
                  <a:lumOff val="40000"/>
                  <a:alpha val="84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タイトル 1">
            <a:extLst>
              <a:ext uri="{FF2B5EF4-FFF2-40B4-BE49-F238E27FC236}">
                <a16:creationId xmlns:a16="http://schemas.microsoft.com/office/drawing/2014/main" id="{7762BE18-7EEA-A969-6425-4CC3C58BC8E2}"/>
              </a:ext>
            </a:extLst>
          </p:cNvPr>
          <p:cNvSpPr>
            <a:spLocks noGrp="1"/>
          </p:cNvSpPr>
          <p:nvPr>
            <p:ph type="ctrTitle"/>
          </p:nvPr>
        </p:nvSpPr>
        <p:spPr>
          <a:xfrm>
            <a:off x="7128164" y="4906317"/>
            <a:ext cx="4224916" cy="1232744"/>
          </a:xfrm>
        </p:spPr>
        <p:txBody>
          <a:bodyPr anchor="ctr">
            <a:normAutofit/>
          </a:bodyPr>
          <a:lstStyle/>
          <a:p>
            <a:pPr algn="r"/>
            <a:r>
              <a:rPr kumimoji="1" lang="ja-JP" altLang="en-US" sz="3200"/>
              <a:t>興味のあること</a:t>
            </a:r>
          </a:p>
        </p:txBody>
      </p:sp>
    </p:spTree>
    <p:extLst>
      <p:ext uri="{BB962C8B-B14F-4D97-AF65-F5344CB8AC3E}">
        <p14:creationId xmlns:p14="http://schemas.microsoft.com/office/powerpoint/2010/main" val="245289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62BE18-7EEA-A969-6425-4CC3C58BC8E2}"/>
              </a:ext>
            </a:extLst>
          </p:cNvPr>
          <p:cNvSpPr>
            <a:spLocks noGrp="1"/>
          </p:cNvSpPr>
          <p:nvPr>
            <p:ph type="ctrTitle"/>
          </p:nvPr>
        </p:nvSpPr>
        <p:spPr>
          <a:xfrm>
            <a:off x="7128164" y="4906317"/>
            <a:ext cx="4224916" cy="1232744"/>
          </a:xfrm>
        </p:spPr>
        <p:txBody>
          <a:bodyPr anchor="ctr">
            <a:normAutofit/>
          </a:bodyPr>
          <a:lstStyle/>
          <a:p>
            <a:pPr algn="r"/>
            <a:r>
              <a:rPr kumimoji="1" lang="ja-JP" altLang="en-US" sz="3200"/>
              <a:t>興味のあること</a:t>
            </a:r>
          </a:p>
        </p:txBody>
      </p:sp>
      <p:sp>
        <p:nvSpPr>
          <p:cNvPr id="10" name="テキスト ボックス 9">
            <a:extLst>
              <a:ext uri="{FF2B5EF4-FFF2-40B4-BE49-F238E27FC236}">
                <a16:creationId xmlns:a16="http://schemas.microsoft.com/office/drawing/2014/main" id="{0DC2AEB5-7459-AC10-6DA0-39C866BC4F19}"/>
              </a:ext>
            </a:extLst>
          </p:cNvPr>
          <p:cNvSpPr txBox="1"/>
          <p:nvPr/>
        </p:nvSpPr>
        <p:spPr>
          <a:xfrm>
            <a:off x="2396443" y="1005441"/>
            <a:ext cx="7396822" cy="830997"/>
          </a:xfrm>
          <a:prstGeom prst="rect">
            <a:avLst/>
          </a:prstGeom>
          <a:noFill/>
        </p:spPr>
        <p:txBody>
          <a:bodyPr wrap="square" rtlCol="0">
            <a:spAutoFit/>
          </a:bodyPr>
          <a:lstStyle/>
          <a:p>
            <a:r>
              <a:rPr kumimoji="1" lang="ja-JP" altLang="en-US" sz="4800"/>
              <a:t>クリエイティビティ</a:t>
            </a:r>
            <a:r>
              <a:rPr lang="en-US" altLang="ja-JP" sz="4800" dirty="0"/>
              <a:t>+</a:t>
            </a:r>
            <a:r>
              <a:rPr kumimoji="1" lang="ja-JP" altLang="en-US" sz="4800"/>
              <a:t>感情</a:t>
            </a:r>
          </a:p>
        </p:txBody>
      </p:sp>
      <p:sp>
        <p:nvSpPr>
          <p:cNvPr id="12" name="テキスト ボックス 11">
            <a:extLst>
              <a:ext uri="{FF2B5EF4-FFF2-40B4-BE49-F238E27FC236}">
                <a16:creationId xmlns:a16="http://schemas.microsoft.com/office/drawing/2014/main" id="{A07128D3-7CF4-FC1F-B761-4F4B26A4B182}"/>
              </a:ext>
            </a:extLst>
          </p:cNvPr>
          <p:cNvSpPr txBox="1"/>
          <p:nvPr/>
        </p:nvSpPr>
        <p:spPr>
          <a:xfrm>
            <a:off x="3752300" y="3445073"/>
            <a:ext cx="1107996" cy="646331"/>
          </a:xfrm>
          <a:prstGeom prst="rect">
            <a:avLst/>
          </a:prstGeom>
          <a:noFill/>
        </p:spPr>
        <p:txBody>
          <a:bodyPr wrap="none" rtlCol="0">
            <a:spAutoFit/>
          </a:bodyPr>
          <a:lstStyle/>
          <a:p>
            <a:r>
              <a:rPr kumimoji="1" lang="ja-JP" altLang="en-US" sz="3600"/>
              <a:t>音楽</a:t>
            </a:r>
          </a:p>
        </p:txBody>
      </p:sp>
      <p:sp>
        <p:nvSpPr>
          <p:cNvPr id="13" name="テキスト ボックス 12">
            <a:extLst>
              <a:ext uri="{FF2B5EF4-FFF2-40B4-BE49-F238E27FC236}">
                <a16:creationId xmlns:a16="http://schemas.microsoft.com/office/drawing/2014/main" id="{1C4ED8C5-07FF-E3D3-86F8-23F017D050CD}"/>
              </a:ext>
            </a:extLst>
          </p:cNvPr>
          <p:cNvSpPr txBox="1"/>
          <p:nvPr/>
        </p:nvSpPr>
        <p:spPr>
          <a:xfrm>
            <a:off x="7331706" y="3445072"/>
            <a:ext cx="1107996" cy="646331"/>
          </a:xfrm>
          <a:prstGeom prst="rect">
            <a:avLst/>
          </a:prstGeom>
          <a:noFill/>
        </p:spPr>
        <p:txBody>
          <a:bodyPr wrap="none" rtlCol="0">
            <a:spAutoFit/>
          </a:bodyPr>
          <a:lstStyle/>
          <a:p>
            <a:r>
              <a:rPr kumimoji="1" lang="ja-JP" altLang="en-US" sz="3600"/>
              <a:t>映像</a:t>
            </a:r>
          </a:p>
        </p:txBody>
      </p:sp>
      <p:sp>
        <p:nvSpPr>
          <p:cNvPr id="18" name="下矢印 17">
            <a:extLst>
              <a:ext uri="{FF2B5EF4-FFF2-40B4-BE49-F238E27FC236}">
                <a16:creationId xmlns:a16="http://schemas.microsoft.com/office/drawing/2014/main" id="{C04C5F3C-7144-BDCA-404D-BFF5F7066A0A}"/>
              </a:ext>
            </a:extLst>
          </p:cNvPr>
          <p:cNvSpPr/>
          <p:nvPr/>
        </p:nvSpPr>
        <p:spPr>
          <a:xfrm>
            <a:off x="4134118" y="2693260"/>
            <a:ext cx="309093" cy="75181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a:extLst>
              <a:ext uri="{FF2B5EF4-FFF2-40B4-BE49-F238E27FC236}">
                <a16:creationId xmlns:a16="http://schemas.microsoft.com/office/drawing/2014/main" id="{704C1BC7-AA6F-8D11-1A92-6197907D9F8D}"/>
              </a:ext>
            </a:extLst>
          </p:cNvPr>
          <p:cNvSpPr/>
          <p:nvPr/>
        </p:nvSpPr>
        <p:spPr>
          <a:xfrm>
            <a:off x="7748791" y="2693260"/>
            <a:ext cx="309093" cy="75181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D3957A70-DB96-7421-970C-FC6634F442A1}"/>
              </a:ext>
            </a:extLst>
          </p:cNvPr>
          <p:cNvSpPr/>
          <p:nvPr/>
        </p:nvSpPr>
        <p:spPr>
          <a:xfrm>
            <a:off x="4207616" y="2630158"/>
            <a:ext cx="3774478" cy="631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a:extLst>
              <a:ext uri="{FF2B5EF4-FFF2-40B4-BE49-F238E27FC236}">
                <a16:creationId xmlns:a16="http://schemas.microsoft.com/office/drawing/2014/main" id="{86BEBE07-FE3F-20F0-0DC3-D3E32EC92D1F}"/>
              </a:ext>
            </a:extLst>
          </p:cNvPr>
          <p:cNvSpPr/>
          <p:nvPr/>
        </p:nvSpPr>
        <p:spPr>
          <a:xfrm>
            <a:off x="5940308" y="1926643"/>
            <a:ext cx="309093" cy="75181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U ターン矢印 23">
            <a:extLst>
              <a:ext uri="{FF2B5EF4-FFF2-40B4-BE49-F238E27FC236}">
                <a16:creationId xmlns:a16="http://schemas.microsoft.com/office/drawing/2014/main" id="{F1F78012-EA59-D699-85D6-9AC82C030947}"/>
              </a:ext>
            </a:extLst>
          </p:cNvPr>
          <p:cNvSpPr/>
          <p:nvPr/>
        </p:nvSpPr>
        <p:spPr>
          <a:xfrm rot="10800000" flipH="1">
            <a:off x="4207616" y="4095125"/>
            <a:ext cx="3850268" cy="796834"/>
          </a:xfrm>
          <a:prstGeom prst="utur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テキスト ボックス 2">
            <a:extLst>
              <a:ext uri="{FF2B5EF4-FFF2-40B4-BE49-F238E27FC236}">
                <a16:creationId xmlns:a16="http://schemas.microsoft.com/office/drawing/2014/main" id="{80A04D36-324E-318C-CB8C-3D82A2FA0C63}"/>
              </a:ext>
            </a:extLst>
          </p:cNvPr>
          <p:cNvSpPr txBox="1"/>
          <p:nvPr/>
        </p:nvSpPr>
        <p:spPr>
          <a:xfrm>
            <a:off x="493355" y="5192206"/>
            <a:ext cx="4801314" cy="923330"/>
          </a:xfrm>
          <a:prstGeom prst="rect">
            <a:avLst/>
          </a:prstGeom>
          <a:noFill/>
        </p:spPr>
        <p:txBody>
          <a:bodyPr wrap="none" rtlCol="0">
            <a:spAutoFit/>
          </a:bodyPr>
          <a:lstStyle/>
          <a:p>
            <a:r>
              <a:rPr kumimoji="1" lang="ja-JP" altLang="en-US"/>
              <a:t>音楽や映像の体験が与える感情の増幅や減少</a:t>
            </a:r>
            <a:br>
              <a:rPr lang="en-US" altLang="ja-JP" dirty="0"/>
            </a:br>
            <a:r>
              <a:rPr lang="ja-JP" altLang="en-US"/>
              <a:t>映像体験において音楽が与える影響</a:t>
            </a:r>
            <a:endParaRPr lang="en-US" altLang="ja-JP" dirty="0"/>
          </a:p>
          <a:p>
            <a:r>
              <a:rPr kumimoji="1" lang="ja-JP" altLang="en-US"/>
              <a:t>→感情コントロールの最大化を図る</a:t>
            </a:r>
            <a:endParaRPr kumimoji="1" lang="en-US" altLang="ja-JP" dirty="0"/>
          </a:p>
        </p:txBody>
      </p:sp>
      <p:sp>
        <p:nvSpPr>
          <p:cNvPr id="4" name="テキスト ボックス 3">
            <a:extLst>
              <a:ext uri="{FF2B5EF4-FFF2-40B4-BE49-F238E27FC236}">
                <a16:creationId xmlns:a16="http://schemas.microsoft.com/office/drawing/2014/main" id="{F7A20989-A517-7441-FEAF-172D47E5784E}"/>
              </a:ext>
            </a:extLst>
          </p:cNvPr>
          <p:cNvSpPr txBox="1"/>
          <p:nvPr/>
        </p:nvSpPr>
        <p:spPr>
          <a:xfrm rot="19857344">
            <a:off x="973601" y="792189"/>
            <a:ext cx="2415926" cy="584775"/>
          </a:xfrm>
          <a:prstGeom prst="rect">
            <a:avLst/>
          </a:prstGeom>
          <a:noFill/>
        </p:spPr>
        <p:txBody>
          <a:bodyPr wrap="square" rtlCol="0">
            <a:spAutoFit/>
          </a:bodyPr>
          <a:lstStyle/>
          <a:p>
            <a:r>
              <a:rPr kumimoji="1" lang="ja-JP" altLang="en-US" sz="3200"/>
              <a:t>音楽が好き</a:t>
            </a:r>
          </a:p>
        </p:txBody>
      </p:sp>
    </p:spTree>
    <p:extLst>
      <p:ext uri="{BB962C8B-B14F-4D97-AF65-F5344CB8AC3E}">
        <p14:creationId xmlns:p14="http://schemas.microsoft.com/office/powerpoint/2010/main" val="668054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68B51F-0397-D568-D929-A4F9A9CC4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ビジネス アイコンが付いたカラフルな電球">
            <a:extLst>
              <a:ext uri="{FF2B5EF4-FFF2-40B4-BE49-F238E27FC236}">
                <a16:creationId xmlns:a16="http://schemas.microsoft.com/office/drawing/2014/main" id="{E5A7E971-09A2-D4B4-DB8A-4B5D71E64EF1}"/>
              </a:ext>
            </a:extLst>
          </p:cNvPr>
          <p:cNvPicPr>
            <a:picLocks noChangeAspect="1"/>
          </p:cNvPicPr>
          <p:nvPr/>
        </p:nvPicPr>
        <p:blipFill rotWithShape="1">
          <a:blip r:embed="rId2"/>
          <a:srcRect t="11465" b="8178"/>
          <a:stretch/>
        </p:blipFill>
        <p:spPr>
          <a:xfrm>
            <a:off x="21" y="11"/>
            <a:ext cx="12191979" cy="6857989"/>
          </a:xfrm>
          <a:prstGeom prst="rect">
            <a:avLst/>
          </a:prstGeom>
        </p:spPr>
      </p:pic>
      <p:sp>
        <p:nvSpPr>
          <p:cNvPr id="11" name="Freeform: Shape 10">
            <a:extLst>
              <a:ext uri="{FF2B5EF4-FFF2-40B4-BE49-F238E27FC236}">
                <a16:creationId xmlns:a16="http://schemas.microsoft.com/office/drawing/2014/main" id="{50F200B6-228D-F4F2-C6FF-D4257EC20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540000" flipH="1">
            <a:off x="4556932" y="3127849"/>
            <a:ext cx="7654355" cy="3796328"/>
          </a:xfrm>
          <a:custGeom>
            <a:avLst/>
            <a:gdLst>
              <a:gd name="connsiteX0" fmla="*/ 1835852 w 7654355"/>
              <a:gd name="connsiteY0" fmla="*/ 1549 h 3796328"/>
              <a:gd name="connsiteX1" fmla="*/ 20604 w 7654355"/>
              <a:gd name="connsiteY1" fmla="*/ 803783 h 3796328"/>
              <a:gd name="connsiteX2" fmla="*/ 0 w 7654355"/>
              <a:gd name="connsiteY2" fmla="*/ 826352 h 3796328"/>
              <a:gd name="connsiteX3" fmla="*/ 51841 w 7654355"/>
              <a:gd name="connsiteY3" fmla="*/ 3796328 h 3796328"/>
              <a:gd name="connsiteX4" fmla="*/ 7654355 w 7654355"/>
              <a:gd name="connsiteY4" fmla="*/ 3663625 h 3796328"/>
              <a:gd name="connsiteX5" fmla="*/ 3473222 w 7654355"/>
              <a:gd name="connsiteY5" fmla="*/ 499129 h 3796328"/>
              <a:gd name="connsiteX6" fmla="*/ 3417360 w 7654355"/>
              <a:gd name="connsiteY6" fmla="*/ 459014 h 3796328"/>
              <a:gd name="connsiteX7" fmla="*/ 1990462 w 7654355"/>
              <a:gd name="connsiteY7" fmla="*/ 763 h 3796328"/>
              <a:gd name="connsiteX8" fmla="*/ 1835852 w 7654355"/>
              <a:gd name="connsiteY8" fmla="*/ 1549 h 3796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54355" h="3796328">
                <a:moveTo>
                  <a:pt x="1835852" y="1549"/>
                </a:moveTo>
                <a:cubicBezTo>
                  <a:pt x="1166613" y="24353"/>
                  <a:pt x="510847" y="298769"/>
                  <a:pt x="20604" y="803783"/>
                </a:cubicBezTo>
                <a:lnTo>
                  <a:pt x="0" y="826352"/>
                </a:lnTo>
                <a:lnTo>
                  <a:pt x="51841" y="3796328"/>
                </a:lnTo>
                <a:lnTo>
                  <a:pt x="7654355" y="3663625"/>
                </a:lnTo>
                <a:lnTo>
                  <a:pt x="3473222" y="499129"/>
                </a:lnTo>
                <a:lnTo>
                  <a:pt x="3417360" y="459014"/>
                </a:lnTo>
                <a:cubicBezTo>
                  <a:pt x="2981578" y="162529"/>
                  <a:pt x="2485536" y="12600"/>
                  <a:pt x="1990462" y="763"/>
                </a:cubicBezTo>
                <a:cubicBezTo>
                  <a:pt x="1938891" y="-470"/>
                  <a:pt x="1887332" y="-206"/>
                  <a:pt x="1835852" y="1549"/>
                </a:cubicBezTo>
                <a:close/>
              </a:path>
            </a:pathLst>
          </a:custGeom>
          <a:gradFill>
            <a:gsLst>
              <a:gs pos="22000">
                <a:schemeClr val="bg2">
                  <a:alpha val="80000"/>
                </a:schemeClr>
              </a:gs>
              <a:gs pos="100000">
                <a:schemeClr val="accent1">
                  <a:lumMod val="60000"/>
                  <a:lumOff val="40000"/>
                  <a:alpha val="84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タイトル 1">
            <a:extLst>
              <a:ext uri="{FF2B5EF4-FFF2-40B4-BE49-F238E27FC236}">
                <a16:creationId xmlns:a16="http://schemas.microsoft.com/office/drawing/2014/main" id="{7762BE18-7EEA-A969-6425-4CC3C58BC8E2}"/>
              </a:ext>
            </a:extLst>
          </p:cNvPr>
          <p:cNvSpPr>
            <a:spLocks noGrp="1"/>
          </p:cNvSpPr>
          <p:nvPr>
            <p:ph type="ctrTitle"/>
          </p:nvPr>
        </p:nvSpPr>
        <p:spPr>
          <a:xfrm>
            <a:off x="7128164" y="4906317"/>
            <a:ext cx="4224916" cy="1232744"/>
          </a:xfrm>
        </p:spPr>
        <p:txBody>
          <a:bodyPr anchor="ctr">
            <a:normAutofit/>
          </a:bodyPr>
          <a:lstStyle/>
          <a:p>
            <a:pPr algn="r"/>
            <a:r>
              <a:rPr kumimoji="1" lang="ja-JP" altLang="en-US" sz="3200"/>
              <a:t>論文を読んで</a:t>
            </a:r>
          </a:p>
        </p:txBody>
      </p:sp>
    </p:spTree>
    <p:extLst>
      <p:ext uri="{BB962C8B-B14F-4D97-AF65-F5344CB8AC3E}">
        <p14:creationId xmlns:p14="http://schemas.microsoft.com/office/powerpoint/2010/main" val="1416861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83DFE6-ED1C-A059-E7ED-D0C2A6788F39}"/>
              </a:ext>
            </a:extLst>
          </p:cNvPr>
          <p:cNvSpPr>
            <a:spLocks noGrp="1"/>
          </p:cNvSpPr>
          <p:nvPr>
            <p:ph type="title"/>
          </p:nvPr>
        </p:nvSpPr>
        <p:spPr/>
        <p:txBody>
          <a:bodyPr>
            <a:normAutofit/>
          </a:bodyPr>
          <a:lstStyle/>
          <a:p>
            <a:r>
              <a:rPr kumimoji="1" lang="ja-JP" altLang="en-US" sz="4000"/>
              <a:t>音楽と感情 </a:t>
            </a:r>
            <a:r>
              <a:rPr kumimoji="1" lang="en-US" altLang="ja-JP" sz="4000" dirty="0"/>
              <a:t>- </a:t>
            </a:r>
            <a:r>
              <a:rPr kumimoji="1" lang="ja-JP" altLang="en-US" sz="4000"/>
              <a:t>大串健吾</a:t>
            </a:r>
          </a:p>
        </p:txBody>
      </p:sp>
      <p:sp>
        <p:nvSpPr>
          <p:cNvPr id="3" name="コンテンツ プレースホルダー 2">
            <a:extLst>
              <a:ext uri="{FF2B5EF4-FFF2-40B4-BE49-F238E27FC236}">
                <a16:creationId xmlns:a16="http://schemas.microsoft.com/office/drawing/2014/main" id="{12BA67E9-203C-E386-13A4-1E461030FDAE}"/>
              </a:ext>
            </a:extLst>
          </p:cNvPr>
          <p:cNvSpPr>
            <a:spLocks noGrp="1"/>
          </p:cNvSpPr>
          <p:nvPr>
            <p:ph idx="1"/>
          </p:nvPr>
        </p:nvSpPr>
        <p:spPr>
          <a:xfrm>
            <a:off x="1069847" y="2139696"/>
            <a:ext cx="9432689" cy="3677683"/>
          </a:xfrm>
        </p:spPr>
        <p:txBody>
          <a:bodyPr>
            <a:normAutofit fontScale="92500" lnSpcReduction="20000"/>
          </a:bodyPr>
          <a:lstStyle/>
          <a:p>
            <a:r>
              <a:rPr lang="ja-JP" altLang="en-US" sz="2800" b="0" i="0">
                <a:solidFill>
                  <a:srgbClr val="08131A"/>
                </a:solidFill>
                <a:effectLst/>
                <a:latin typeface="-apple-system"/>
              </a:rPr>
              <a:t>演奏者の意図する感情がどの程度聞き手に伝わるか実験</a:t>
            </a:r>
            <a:endParaRPr lang="en-US" altLang="ja-JP" sz="2800" b="0" i="0" dirty="0">
              <a:solidFill>
                <a:srgbClr val="08131A"/>
              </a:solidFill>
              <a:effectLst/>
              <a:latin typeface="-apple-system"/>
            </a:endParaRPr>
          </a:p>
          <a:p>
            <a:endParaRPr lang="en-US" altLang="ja-JP" sz="2800" dirty="0">
              <a:solidFill>
                <a:srgbClr val="08131A"/>
              </a:solidFill>
              <a:latin typeface="-apple-system"/>
            </a:endParaRPr>
          </a:p>
          <a:p>
            <a:r>
              <a:rPr lang="ja-JP" altLang="en-US" sz="2800" b="0" i="0">
                <a:solidFill>
                  <a:srgbClr val="08131A"/>
                </a:solidFill>
                <a:effectLst/>
                <a:latin typeface="-apple-system"/>
              </a:rPr>
              <a:t>「悲しみ」 と 「やさしさ」 は似ている</a:t>
            </a:r>
            <a:endParaRPr lang="en-US" altLang="ja-JP" sz="2800" b="0" i="0" dirty="0">
              <a:solidFill>
                <a:srgbClr val="08131A"/>
              </a:solidFill>
              <a:effectLst/>
              <a:latin typeface="-apple-system"/>
            </a:endParaRPr>
          </a:p>
          <a:p>
            <a:endParaRPr lang="en-US" altLang="ja-JP" sz="2800" dirty="0">
              <a:solidFill>
                <a:srgbClr val="08131A"/>
              </a:solidFill>
              <a:latin typeface="-apple-system"/>
            </a:endParaRPr>
          </a:p>
          <a:p>
            <a:r>
              <a:rPr lang="ja-JP" altLang="en-US" sz="2800" b="0" i="0">
                <a:solidFill>
                  <a:srgbClr val="08131A"/>
                </a:solidFill>
                <a:effectLst/>
                <a:latin typeface="-apple-system"/>
              </a:rPr>
              <a:t>「喜び」は上記とは正反対</a:t>
            </a:r>
            <a:endParaRPr lang="en-US" altLang="ja-JP" sz="2800" b="0" i="0" dirty="0">
              <a:solidFill>
                <a:srgbClr val="08131A"/>
              </a:solidFill>
              <a:effectLst/>
              <a:latin typeface="-apple-system"/>
            </a:endParaRPr>
          </a:p>
          <a:p>
            <a:endParaRPr lang="en-US" altLang="ja-JP" sz="2800" dirty="0">
              <a:solidFill>
                <a:srgbClr val="08131A"/>
              </a:solidFill>
              <a:latin typeface="-apple-system"/>
            </a:endParaRPr>
          </a:p>
          <a:p>
            <a:r>
              <a:rPr lang="ja-JP" altLang="en-US" sz="2800" b="0" i="0">
                <a:solidFill>
                  <a:srgbClr val="08131A"/>
                </a:solidFill>
                <a:effectLst/>
                <a:latin typeface="-apple-system"/>
              </a:rPr>
              <a:t>テンポ</a:t>
            </a:r>
            <a:r>
              <a:rPr lang="ja-JP" altLang="en-US" sz="2800">
                <a:solidFill>
                  <a:srgbClr val="08131A"/>
                </a:solidFill>
                <a:latin typeface="-apple-system"/>
              </a:rPr>
              <a:t>や音量やそれらの移り変わりによって決まる？</a:t>
            </a:r>
            <a:endParaRPr lang="en-US" altLang="ja-JP" sz="2800" b="0" i="0" dirty="0">
              <a:solidFill>
                <a:srgbClr val="08131A"/>
              </a:solidFill>
              <a:effectLst/>
              <a:latin typeface="-apple-system"/>
            </a:endParaRPr>
          </a:p>
          <a:p>
            <a:endParaRPr kumimoji="1" lang="en-US" altLang="ja-JP" dirty="0">
              <a:solidFill>
                <a:srgbClr val="08131A"/>
              </a:solidFill>
              <a:latin typeface="-apple-system"/>
            </a:endParaRPr>
          </a:p>
          <a:p>
            <a:endParaRPr kumimoji="1" lang="ja-JP" altLang="en-US"/>
          </a:p>
        </p:txBody>
      </p:sp>
    </p:spTree>
    <p:extLst>
      <p:ext uri="{BB962C8B-B14F-4D97-AF65-F5344CB8AC3E}">
        <p14:creationId xmlns:p14="http://schemas.microsoft.com/office/powerpoint/2010/main" val="1247072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83DFE6-ED1C-A059-E7ED-D0C2A6788F39}"/>
              </a:ext>
            </a:extLst>
          </p:cNvPr>
          <p:cNvSpPr>
            <a:spLocks noGrp="1"/>
          </p:cNvSpPr>
          <p:nvPr>
            <p:ph type="title"/>
          </p:nvPr>
        </p:nvSpPr>
        <p:spPr>
          <a:xfrm>
            <a:off x="1069847" y="1472419"/>
            <a:ext cx="13023669" cy="953669"/>
          </a:xfrm>
        </p:spPr>
        <p:txBody>
          <a:bodyPr>
            <a:noAutofit/>
          </a:bodyPr>
          <a:lstStyle/>
          <a:p>
            <a:r>
              <a:rPr lang="ja-JP" altLang="en-US" b="1" i="0">
                <a:solidFill>
                  <a:srgbClr val="08131A"/>
                </a:solidFill>
                <a:effectLst/>
                <a:latin typeface="-apple-system"/>
              </a:rPr>
              <a:t>音楽と映像の互いの影響力に関する研究</a:t>
            </a:r>
            <a:br>
              <a:rPr lang="ja-JP" altLang="en-US" sz="2800" b="1" i="0">
                <a:solidFill>
                  <a:srgbClr val="08131A"/>
                </a:solidFill>
                <a:effectLst/>
                <a:latin typeface="-apple-system"/>
              </a:rPr>
            </a:br>
            <a:endParaRPr kumimoji="1" lang="ja-JP" altLang="en-US" sz="2800"/>
          </a:p>
        </p:txBody>
      </p:sp>
      <p:sp>
        <p:nvSpPr>
          <p:cNvPr id="3" name="コンテンツ プレースホルダー 2">
            <a:extLst>
              <a:ext uri="{FF2B5EF4-FFF2-40B4-BE49-F238E27FC236}">
                <a16:creationId xmlns:a16="http://schemas.microsoft.com/office/drawing/2014/main" id="{12BA67E9-203C-E386-13A4-1E461030FDAE}"/>
              </a:ext>
            </a:extLst>
          </p:cNvPr>
          <p:cNvSpPr>
            <a:spLocks noGrp="1"/>
          </p:cNvSpPr>
          <p:nvPr>
            <p:ph idx="1"/>
          </p:nvPr>
        </p:nvSpPr>
        <p:spPr>
          <a:xfrm>
            <a:off x="1069847" y="2139696"/>
            <a:ext cx="9432689" cy="3677683"/>
          </a:xfrm>
        </p:spPr>
        <p:txBody>
          <a:bodyPr>
            <a:normAutofit fontScale="92500" lnSpcReduction="10000"/>
          </a:bodyPr>
          <a:lstStyle/>
          <a:p>
            <a:r>
              <a:rPr lang="ja-JP" altLang="en-US" sz="2800" b="0" i="0">
                <a:solidFill>
                  <a:srgbClr val="08131A"/>
                </a:solidFill>
                <a:effectLst/>
                <a:latin typeface="-apple-system"/>
              </a:rPr>
              <a:t>音楽と映像では映像から受ける影響が大きいのが前提</a:t>
            </a:r>
            <a:endParaRPr lang="en-US" altLang="ja-JP" sz="2800" b="0" i="0" dirty="0">
              <a:solidFill>
                <a:srgbClr val="08131A"/>
              </a:solidFill>
              <a:effectLst/>
              <a:latin typeface="-apple-system"/>
            </a:endParaRPr>
          </a:p>
          <a:p>
            <a:endParaRPr lang="en-US" altLang="ja-JP" sz="2800" dirty="0">
              <a:solidFill>
                <a:srgbClr val="08131A"/>
              </a:solidFill>
              <a:latin typeface="-apple-system"/>
            </a:endParaRPr>
          </a:p>
          <a:p>
            <a:r>
              <a:rPr lang="ja-JP" altLang="en-US" sz="2800" b="0" i="0">
                <a:solidFill>
                  <a:srgbClr val="08131A"/>
                </a:solidFill>
                <a:effectLst/>
                <a:latin typeface="-apple-system"/>
              </a:rPr>
              <a:t>「切ない</a:t>
            </a:r>
            <a:r>
              <a:rPr lang="en-US" altLang="ja-JP" sz="2800" b="0" i="0" dirty="0">
                <a:solidFill>
                  <a:srgbClr val="08131A"/>
                </a:solidFill>
                <a:effectLst/>
                <a:latin typeface="-apple-system"/>
              </a:rPr>
              <a:t>,</a:t>
            </a:r>
            <a:r>
              <a:rPr lang="ja-JP" altLang="en-US" sz="2800" b="0" i="0">
                <a:solidFill>
                  <a:srgbClr val="08131A"/>
                </a:solidFill>
                <a:effectLst/>
                <a:latin typeface="-apple-system"/>
              </a:rPr>
              <a:t>滑稽な</a:t>
            </a:r>
            <a:r>
              <a:rPr lang="en-US" altLang="ja-JP" sz="2800" b="0" i="0" dirty="0">
                <a:solidFill>
                  <a:srgbClr val="08131A"/>
                </a:solidFill>
                <a:effectLst/>
                <a:latin typeface="-apple-system"/>
              </a:rPr>
              <a:t>,</a:t>
            </a:r>
            <a:r>
              <a:rPr lang="ja-JP" altLang="en-US" sz="2800" b="0" i="0">
                <a:solidFill>
                  <a:srgbClr val="08131A"/>
                </a:solidFill>
                <a:effectLst/>
                <a:latin typeface="-apple-system"/>
              </a:rPr>
              <a:t>かわいい」では映像の影響がより大きくなる</a:t>
            </a:r>
            <a:endParaRPr lang="en-US" altLang="ja-JP" sz="2800" b="0" i="0" dirty="0">
              <a:solidFill>
                <a:srgbClr val="08131A"/>
              </a:solidFill>
              <a:effectLst/>
              <a:latin typeface="-apple-system"/>
            </a:endParaRPr>
          </a:p>
          <a:p>
            <a:endParaRPr lang="en-US" altLang="ja-JP" sz="2800" b="0" i="0" dirty="0">
              <a:solidFill>
                <a:srgbClr val="08131A"/>
              </a:solidFill>
              <a:effectLst/>
              <a:latin typeface="-apple-system"/>
            </a:endParaRPr>
          </a:p>
          <a:p>
            <a:r>
              <a:rPr lang="ja-JP" altLang="en-US" sz="2800" b="0" i="0">
                <a:solidFill>
                  <a:srgbClr val="08131A"/>
                </a:solidFill>
                <a:effectLst/>
                <a:latin typeface="-apple-system"/>
              </a:rPr>
              <a:t>「堂々</a:t>
            </a:r>
            <a:r>
              <a:rPr lang="en-US" altLang="ja-JP" sz="2800" b="0" i="0" dirty="0">
                <a:solidFill>
                  <a:srgbClr val="08131A"/>
                </a:solidFill>
                <a:effectLst/>
                <a:latin typeface="-apple-system"/>
              </a:rPr>
              <a:t>,</a:t>
            </a:r>
            <a:r>
              <a:rPr lang="ja-JP" altLang="en-US" sz="2800" b="0" i="0">
                <a:solidFill>
                  <a:srgbClr val="08131A"/>
                </a:solidFill>
                <a:effectLst/>
                <a:latin typeface="-apple-system"/>
              </a:rPr>
              <a:t>元気が出る」では動画に与える音楽の影響がより大きくなる</a:t>
            </a:r>
            <a:endParaRPr lang="en-US" altLang="ja-JP" sz="2800" b="0" i="0" dirty="0">
              <a:solidFill>
                <a:srgbClr val="08131A"/>
              </a:solidFill>
              <a:effectLst/>
              <a:latin typeface="-apple-system"/>
            </a:endParaRPr>
          </a:p>
          <a:p>
            <a:endParaRPr lang="en-US" altLang="ja-JP" sz="2800" dirty="0">
              <a:solidFill>
                <a:srgbClr val="08131A"/>
              </a:solidFill>
              <a:latin typeface="-apple-system"/>
            </a:endParaRPr>
          </a:p>
          <a:p>
            <a:endParaRPr kumimoji="1" lang="en-US" altLang="ja-JP" dirty="0">
              <a:solidFill>
                <a:srgbClr val="08131A"/>
              </a:solidFill>
              <a:latin typeface="-apple-system"/>
            </a:endParaRPr>
          </a:p>
          <a:p>
            <a:endParaRPr kumimoji="1" lang="ja-JP" altLang="en-US"/>
          </a:p>
        </p:txBody>
      </p:sp>
    </p:spTree>
    <p:extLst>
      <p:ext uri="{BB962C8B-B14F-4D97-AF65-F5344CB8AC3E}">
        <p14:creationId xmlns:p14="http://schemas.microsoft.com/office/powerpoint/2010/main" val="812225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68B51F-0397-D568-D929-A4F9A9CC4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ビジネス アイコンが付いたカラフルな電球">
            <a:extLst>
              <a:ext uri="{FF2B5EF4-FFF2-40B4-BE49-F238E27FC236}">
                <a16:creationId xmlns:a16="http://schemas.microsoft.com/office/drawing/2014/main" id="{E5A7E971-09A2-D4B4-DB8A-4B5D71E64EF1}"/>
              </a:ext>
            </a:extLst>
          </p:cNvPr>
          <p:cNvPicPr>
            <a:picLocks noChangeAspect="1"/>
          </p:cNvPicPr>
          <p:nvPr/>
        </p:nvPicPr>
        <p:blipFill rotWithShape="1">
          <a:blip r:embed="rId2"/>
          <a:srcRect t="11465" b="8178"/>
          <a:stretch/>
        </p:blipFill>
        <p:spPr>
          <a:xfrm>
            <a:off x="21" y="11"/>
            <a:ext cx="12191979" cy="6857989"/>
          </a:xfrm>
          <a:prstGeom prst="rect">
            <a:avLst/>
          </a:prstGeom>
        </p:spPr>
      </p:pic>
      <p:sp>
        <p:nvSpPr>
          <p:cNvPr id="11" name="Freeform: Shape 10">
            <a:extLst>
              <a:ext uri="{FF2B5EF4-FFF2-40B4-BE49-F238E27FC236}">
                <a16:creationId xmlns:a16="http://schemas.microsoft.com/office/drawing/2014/main" id="{50F200B6-228D-F4F2-C6FF-D4257EC20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540000" flipH="1">
            <a:off x="4556932" y="3127849"/>
            <a:ext cx="7654355" cy="3796328"/>
          </a:xfrm>
          <a:custGeom>
            <a:avLst/>
            <a:gdLst>
              <a:gd name="connsiteX0" fmla="*/ 1835852 w 7654355"/>
              <a:gd name="connsiteY0" fmla="*/ 1549 h 3796328"/>
              <a:gd name="connsiteX1" fmla="*/ 20604 w 7654355"/>
              <a:gd name="connsiteY1" fmla="*/ 803783 h 3796328"/>
              <a:gd name="connsiteX2" fmla="*/ 0 w 7654355"/>
              <a:gd name="connsiteY2" fmla="*/ 826352 h 3796328"/>
              <a:gd name="connsiteX3" fmla="*/ 51841 w 7654355"/>
              <a:gd name="connsiteY3" fmla="*/ 3796328 h 3796328"/>
              <a:gd name="connsiteX4" fmla="*/ 7654355 w 7654355"/>
              <a:gd name="connsiteY4" fmla="*/ 3663625 h 3796328"/>
              <a:gd name="connsiteX5" fmla="*/ 3473222 w 7654355"/>
              <a:gd name="connsiteY5" fmla="*/ 499129 h 3796328"/>
              <a:gd name="connsiteX6" fmla="*/ 3417360 w 7654355"/>
              <a:gd name="connsiteY6" fmla="*/ 459014 h 3796328"/>
              <a:gd name="connsiteX7" fmla="*/ 1990462 w 7654355"/>
              <a:gd name="connsiteY7" fmla="*/ 763 h 3796328"/>
              <a:gd name="connsiteX8" fmla="*/ 1835852 w 7654355"/>
              <a:gd name="connsiteY8" fmla="*/ 1549 h 3796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54355" h="3796328">
                <a:moveTo>
                  <a:pt x="1835852" y="1549"/>
                </a:moveTo>
                <a:cubicBezTo>
                  <a:pt x="1166613" y="24353"/>
                  <a:pt x="510847" y="298769"/>
                  <a:pt x="20604" y="803783"/>
                </a:cubicBezTo>
                <a:lnTo>
                  <a:pt x="0" y="826352"/>
                </a:lnTo>
                <a:lnTo>
                  <a:pt x="51841" y="3796328"/>
                </a:lnTo>
                <a:lnTo>
                  <a:pt x="7654355" y="3663625"/>
                </a:lnTo>
                <a:lnTo>
                  <a:pt x="3473222" y="499129"/>
                </a:lnTo>
                <a:lnTo>
                  <a:pt x="3417360" y="459014"/>
                </a:lnTo>
                <a:cubicBezTo>
                  <a:pt x="2981578" y="162529"/>
                  <a:pt x="2485536" y="12600"/>
                  <a:pt x="1990462" y="763"/>
                </a:cubicBezTo>
                <a:cubicBezTo>
                  <a:pt x="1938891" y="-470"/>
                  <a:pt x="1887332" y="-206"/>
                  <a:pt x="1835852" y="1549"/>
                </a:cubicBezTo>
                <a:close/>
              </a:path>
            </a:pathLst>
          </a:custGeom>
          <a:gradFill>
            <a:gsLst>
              <a:gs pos="22000">
                <a:schemeClr val="bg2">
                  <a:alpha val="80000"/>
                </a:schemeClr>
              </a:gs>
              <a:gs pos="100000">
                <a:schemeClr val="accent1">
                  <a:lumMod val="60000"/>
                  <a:lumOff val="40000"/>
                  <a:alpha val="84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タイトル 1">
            <a:extLst>
              <a:ext uri="{FF2B5EF4-FFF2-40B4-BE49-F238E27FC236}">
                <a16:creationId xmlns:a16="http://schemas.microsoft.com/office/drawing/2014/main" id="{7762BE18-7EEA-A969-6425-4CC3C58BC8E2}"/>
              </a:ext>
            </a:extLst>
          </p:cNvPr>
          <p:cNvSpPr>
            <a:spLocks noGrp="1"/>
          </p:cNvSpPr>
          <p:nvPr>
            <p:ph type="ctrTitle"/>
          </p:nvPr>
        </p:nvSpPr>
        <p:spPr>
          <a:xfrm>
            <a:off x="7128164" y="4906317"/>
            <a:ext cx="4224916" cy="1232744"/>
          </a:xfrm>
        </p:spPr>
        <p:txBody>
          <a:bodyPr anchor="ctr">
            <a:normAutofit/>
          </a:bodyPr>
          <a:lstStyle/>
          <a:p>
            <a:pPr algn="r"/>
            <a:r>
              <a:rPr kumimoji="1" lang="ja-JP" altLang="en-US" sz="3200"/>
              <a:t>研究の方向性</a:t>
            </a:r>
          </a:p>
        </p:txBody>
      </p:sp>
    </p:spTree>
    <p:extLst>
      <p:ext uri="{BB962C8B-B14F-4D97-AF65-F5344CB8AC3E}">
        <p14:creationId xmlns:p14="http://schemas.microsoft.com/office/powerpoint/2010/main" val="179461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77D353-8CB3-3DB6-A2A4-6AAB77C65CC1}"/>
              </a:ext>
            </a:extLst>
          </p:cNvPr>
          <p:cNvSpPr>
            <a:spLocks noGrp="1"/>
          </p:cNvSpPr>
          <p:nvPr>
            <p:ph type="title"/>
          </p:nvPr>
        </p:nvSpPr>
        <p:spPr>
          <a:xfrm>
            <a:off x="1066799" y="936841"/>
            <a:ext cx="10441578" cy="953669"/>
          </a:xfrm>
        </p:spPr>
        <p:txBody>
          <a:bodyPr>
            <a:noAutofit/>
          </a:bodyPr>
          <a:lstStyle/>
          <a:p>
            <a:r>
              <a:rPr kumimoji="1" lang="ja-JP" altLang="en-US"/>
              <a:t>映像と音楽のテンポやリズムのズレが感情に与える影響</a:t>
            </a:r>
          </a:p>
        </p:txBody>
      </p:sp>
      <p:sp>
        <p:nvSpPr>
          <p:cNvPr id="3" name="コンテンツ プレースホルダー 2">
            <a:extLst>
              <a:ext uri="{FF2B5EF4-FFF2-40B4-BE49-F238E27FC236}">
                <a16:creationId xmlns:a16="http://schemas.microsoft.com/office/drawing/2014/main" id="{BAC60222-AC67-C42F-7183-0391E91CBCDD}"/>
              </a:ext>
            </a:extLst>
          </p:cNvPr>
          <p:cNvSpPr>
            <a:spLocks noGrp="1"/>
          </p:cNvSpPr>
          <p:nvPr>
            <p:ph idx="1"/>
          </p:nvPr>
        </p:nvSpPr>
        <p:spPr>
          <a:xfrm>
            <a:off x="1069848" y="2139696"/>
            <a:ext cx="10882666" cy="3677683"/>
          </a:xfrm>
        </p:spPr>
        <p:txBody>
          <a:bodyPr>
            <a:noAutofit/>
          </a:bodyPr>
          <a:lstStyle/>
          <a:p>
            <a:pPr marL="0" indent="0">
              <a:buNone/>
            </a:pPr>
            <a:r>
              <a:rPr lang="ja-JP" altLang="en-US" sz="2400">
                <a:solidFill>
                  <a:srgbClr val="08131A"/>
                </a:solidFill>
                <a:latin typeface="-apple-system"/>
              </a:rPr>
              <a:t>音楽の拍と関係ないところで映像が切り替わるとなんか気持ち悪い</a:t>
            </a:r>
            <a:r>
              <a:rPr lang="en-US" altLang="ja-JP" sz="2400" dirty="0">
                <a:solidFill>
                  <a:srgbClr val="08131A"/>
                </a:solidFill>
                <a:latin typeface="-apple-system"/>
              </a:rPr>
              <a:t>…</a:t>
            </a:r>
          </a:p>
          <a:p>
            <a:pPr marL="0" indent="0">
              <a:buNone/>
            </a:pPr>
            <a:r>
              <a:rPr lang="ja-JP" altLang="en-US" sz="2400">
                <a:solidFill>
                  <a:srgbClr val="08131A"/>
                </a:solidFill>
                <a:latin typeface="-apple-system"/>
              </a:rPr>
              <a:t>・</a:t>
            </a:r>
            <a:r>
              <a:rPr lang="ja-JP" altLang="en-US" sz="2400" b="0" i="0">
                <a:solidFill>
                  <a:srgbClr val="08131A"/>
                </a:solidFill>
                <a:effectLst/>
                <a:latin typeface="-apple-system"/>
              </a:rPr>
              <a:t>人はどのくらいの映像と音楽のズレで不快感を感じるか</a:t>
            </a:r>
            <a:endParaRPr lang="en-US" altLang="ja-JP" sz="2400" b="0" i="0" dirty="0">
              <a:solidFill>
                <a:srgbClr val="08131A"/>
              </a:solidFill>
              <a:effectLst/>
              <a:latin typeface="-apple-system"/>
            </a:endParaRPr>
          </a:p>
          <a:p>
            <a:pPr marL="0" indent="0">
              <a:buNone/>
            </a:pPr>
            <a:endParaRPr lang="en-US" altLang="ja-JP" sz="2400" dirty="0"/>
          </a:p>
          <a:p>
            <a:pPr marL="0" indent="0">
              <a:buNone/>
            </a:pPr>
            <a:r>
              <a:rPr lang="ja-JP" altLang="en-US" sz="2400"/>
              <a:t>でもたまにズレてると味が出て気持ちいい</a:t>
            </a:r>
            <a:br>
              <a:rPr lang="ja-JP" altLang="en-US" sz="2400"/>
            </a:br>
            <a:r>
              <a:rPr lang="ja-JP" altLang="en-US" sz="2400">
                <a:solidFill>
                  <a:srgbClr val="08131A"/>
                </a:solidFill>
                <a:latin typeface="-apple-system"/>
              </a:rPr>
              <a:t>・</a:t>
            </a:r>
            <a:r>
              <a:rPr lang="ja-JP" altLang="en-US" sz="2400" b="0" i="0">
                <a:solidFill>
                  <a:srgbClr val="08131A"/>
                </a:solidFill>
                <a:effectLst/>
                <a:latin typeface="-apple-system"/>
              </a:rPr>
              <a:t>どのくらいの頻度で規則的なリズムから離れると心地よいか、また不快か</a:t>
            </a:r>
            <a:endParaRPr lang="en-US" altLang="ja-JP" sz="2400" b="0" i="0" dirty="0">
              <a:solidFill>
                <a:srgbClr val="08131A"/>
              </a:solidFill>
              <a:effectLst/>
              <a:latin typeface="-apple-system"/>
            </a:endParaRPr>
          </a:p>
          <a:p>
            <a:pPr marL="0" indent="0">
              <a:buNone/>
            </a:pPr>
            <a:br>
              <a:rPr lang="ja-JP" altLang="en-US" sz="2400"/>
            </a:br>
            <a:r>
              <a:rPr lang="ja-JP" altLang="en-US" sz="2400"/>
              <a:t>→</a:t>
            </a:r>
            <a:r>
              <a:rPr lang="ja-JP" altLang="en-US" sz="2400" b="0" i="0">
                <a:solidFill>
                  <a:srgbClr val="08131A"/>
                </a:solidFill>
                <a:effectLst/>
                <a:latin typeface="-apple-system"/>
              </a:rPr>
              <a:t>映像体験を最も引き立てる音楽の使い方を探る</a:t>
            </a:r>
            <a:endParaRPr kumimoji="1" lang="ja-JP" altLang="en-US" sz="2400"/>
          </a:p>
        </p:txBody>
      </p:sp>
    </p:spTree>
    <p:extLst>
      <p:ext uri="{BB962C8B-B14F-4D97-AF65-F5344CB8AC3E}">
        <p14:creationId xmlns:p14="http://schemas.microsoft.com/office/powerpoint/2010/main" val="3217739799"/>
      </p:ext>
    </p:extLst>
  </p:cSld>
  <p:clrMapOvr>
    <a:masterClrMapping/>
  </p:clrMapOvr>
</p:sld>
</file>

<file path=ppt/theme/theme1.xml><?xml version="1.0" encoding="utf-8"?>
<a:theme xmlns:a="http://schemas.openxmlformats.org/drawingml/2006/main" name="SwellVTI">
  <a:themeElements>
    <a:clrScheme name="AnalogousFromRegularSeedRightStep">
      <a:dk1>
        <a:srgbClr val="000000"/>
      </a:dk1>
      <a:lt1>
        <a:srgbClr val="FFFFFF"/>
      </a:lt1>
      <a:dk2>
        <a:srgbClr val="412724"/>
      </a:dk2>
      <a:lt2>
        <a:srgbClr val="E2E8E4"/>
      </a:lt2>
      <a:accent1>
        <a:srgbClr val="D739AE"/>
      </a:accent1>
      <a:accent2>
        <a:srgbClr val="C5275A"/>
      </a:accent2>
      <a:accent3>
        <a:srgbClr val="D74839"/>
      </a:accent3>
      <a:accent4>
        <a:srgbClr val="C57827"/>
      </a:accent4>
      <a:accent5>
        <a:srgbClr val="B0A72F"/>
      </a:accent5>
      <a:accent6>
        <a:srgbClr val="81B223"/>
      </a:accent6>
      <a:hlink>
        <a:srgbClr val="31944B"/>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ellVTI" id="{8361A04D-931A-43DC-973B-1B0B1DD5DECC}" vid="{6DDB23E8-D18E-4BDA-98D6-324466149EB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249</Words>
  <Application>Microsoft Macintosh PowerPoint</Application>
  <PresentationFormat>ワイド画面</PresentationFormat>
  <Paragraphs>32</Paragraphs>
  <Slides>7</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-apple-system</vt:lpstr>
      <vt:lpstr>游ゴシック</vt:lpstr>
      <vt:lpstr>Arial</vt:lpstr>
      <vt:lpstr>Neue Haas Grotesk Text Pro</vt:lpstr>
      <vt:lpstr>SwellVTI</vt:lpstr>
      <vt:lpstr>興味のあること</vt:lpstr>
      <vt:lpstr>興味のあること</vt:lpstr>
      <vt:lpstr>論文を読んで</vt:lpstr>
      <vt:lpstr>音楽と感情 - 大串健吾</vt:lpstr>
      <vt:lpstr>音楽と映像の互いの影響力に関する研究 </vt:lpstr>
      <vt:lpstr>研究の方向性</vt:lpstr>
      <vt:lpstr>映像と音楽のテンポやリズムのズレが感情に与える影響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興味のあること</dc:title>
  <dc:creator>TANAKA Yusei</dc:creator>
  <cp:lastModifiedBy>TANAKA Yusei</cp:lastModifiedBy>
  <cp:revision>2</cp:revision>
  <dcterms:created xsi:type="dcterms:W3CDTF">2023-05-24T07:52:30Z</dcterms:created>
  <dcterms:modified xsi:type="dcterms:W3CDTF">2023-05-24T08:53:15Z</dcterms:modified>
</cp:coreProperties>
</file>