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56" r:id="rId2"/>
    <p:sldId id="261" r:id="rId3"/>
    <p:sldId id="260" r:id="rId4"/>
    <p:sldId id="264" r:id="rId5"/>
    <p:sldId id="266" r:id="rId6"/>
    <p:sldId id="265" r:id="rId7"/>
    <p:sldId id="267" r:id="rId8"/>
    <p:sldId id="262" r:id="rId9"/>
    <p:sldId id="258" r:id="rId10"/>
    <p:sldId id="257" r:id="rId11"/>
    <p:sldId id="259" r:id="rId12"/>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824"/>
    <p:restoredTop sz="94590"/>
  </p:normalViewPr>
  <p:slideViewPr>
    <p:cSldViewPr snapToGrid="0">
      <p:cViewPr varScale="1">
        <p:scale>
          <a:sx n="99" d="100"/>
          <a:sy n="99" d="100"/>
        </p:scale>
        <p:origin x="864"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719D0B-DAC7-444B-9FF8-14519A071879}" type="datetimeFigureOut">
              <a:rPr kumimoji="1" lang="ja-JP" altLang="en-US" smtClean="0"/>
              <a:t>2023/8/5</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8AD060-3D6E-D94D-9F1F-357EE90DF977}" type="slidenum">
              <a:rPr kumimoji="1" lang="ja-JP" altLang="en-US" smtClean="0"/>
              <a:t>‹#›</a:t>
            </a:fld>
            <a:endParaRPr kumimoji="1" lang="ja-JP" altLang="en-US"/>
          </a:p>
        </p:txBody>
      </p:sp>
    </p:spTree>
    <p:extLst>
      <p:ext uri="{BB962C8B-B14F-4D97-AF65-F5344CB8AC3E}">
        <p14:creationId xmlns:p14="http://schemas.microsoft.com/office/powerpoint/2010/main" val="255360433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それでは私が製作した、振動で音感を鍛えるシステムの詳細を発表したいと思います。具体的には歌が好きなのに、上手く音程をとれない、音痴で悩んでいる人に向けて、従来のカラオケの音程バーなど意外によるアプローチで音痴を改善するようなシステムを作りたいと思いました。</a:t>
            </a:r>
          </a:p>
          <a:p>
            <a:endParaRPr kumimoji="1" lang="ja-JP" altLang="en-US"/>
          </a:p>
        </p:txBody>
      </p:sp>
      <p:sp>
        <p:nvSpPr>
          <p:cNvPr id="4" name="スライド番号プレースホルダー 3"/>
          <p:cNvSpPr>
            <a:spLocks noGrp="1"/>
          </p:cNvSpPr>
          <p:nvPr>
            <p:ph type="sldNum" sz="quarter" idx="5"/>
          </p:nvPr>
        </p:nvSpPr>
        <p:spPr/>
        <p:txBody>
          <a:bodyPr/>
          <a:lstStyle/>
          <a:p>
            <a:fld id="{738AD060-3D6E-D94D-9F1F-357EE90DF977}" type="slidenum">
              <a:rPr kumimoji="1" lang="ja-JP" altLang="en-US" smtClean="0"/>
              <a:t>1</a:t>
            </a:fld>
            <a:endParaRPr kumimoji="1" lang="ja-JP" altLang="en-US"/>
          </a:p>
        </p:txBody>
      </p:sp>
    </p:spTree>
    <p:extLst>
      <p:ext uri="{BB962C8B-B14F-4D97-AF65-F5344CB8AC3E}">
        <p14:creationId xmlns:p14="http://schemas.microsoft.com/office/powerpoint/2010/main" val="16153410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これからの研究の大きな目標として、色々なアプローチを通して音楽をみんながもっと楽しめるにはどうしたら良いかというのを考えていきたいと思っています。</a:t>
            </a:r>
            <a:endParaRPr kumimoji="1" lang="en-US" altLang="ja-JP" dirty="0"/>
          </a:p>
          <a:p>
            <a:endParaRPr kumimoji="1" lang="en-US" altLang="ja-JP" dirty="0"/>
          </a:p>
          <a:p>
            <a:r>
              <a:rPr kumimoji="1" lang="ja-JP" altLang="en-US"/>
              <a:t>今回はその中でも歌というところに焦点を当てて、触覚情報を追加して音感を鍛えるシステムを作りました。</a:t>
            </a:r>
            <a:endParaRPr kumimoji="1" lang="en-US" altLang="ja-JP" dirty="0"/>
          </a:p>
          <a:p>
            <a:endParaRPr kumimoji="1" lang="en-US" altLang="ja-JP" dirty="0"/>
          </a:p>
          <a:p>
            <a:r>
              <a:rPr kumimoji="1" lang="ja-JP" altLang="en-US"/>
              <a:t>これからは五感の他の情報を追加したり、触覚情報をより効率的に伝えられるようにはどうしたら良いかを考えていきたいと思っています。</a:t>
            </a:r>
          </a:p>
        </p:txBody>
      </p:sp>
      <p:sp>
        <p:nvSpPr>
          <p:cNvPr id="4" name="スライド番号プレースホルダー 3"/>
          <p:cNvSpPr>
            <a:spLocks noGrp="1"/>
          </p:cNvSpPr>
          <p:nvPr>
            <p:ph type="sldNum" sz="quarter" idx="5"/>
          </p:nvPr>
        </p:nvSpPr>
        <p:spPr/>
        <p:txBody>
          <a:bodyPr/>
          <a:lstStyle/>
          <a:p>
            <a:fld id="{738AD060-3D6E-D94D-9F1F-357EE90DF977}" type="slidenum">
              <a:rPr kumimoji="1" lang="ja-JP" altLang="en-US" smtClean="0"/>
              <a:t>10</a:t>
            </a:fld>
            <a:endParaRPr kumimoji="1" lang="ja-JP" altLang="en-US"/>
          </a:p>
        </p:txBody>
      </p:sp>
    </p:spTree>
    <p:extLst>
      <p:ext uri="{BB962C8B-B14F-4D97-AF65-F5344CB8AC3E}">
        <p14:creationId xmlns:p14="http://schemas.microsoft.com/office/powerpoint/2010/main" val="12741197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最後に作ってみてわかったことと改善点として、振動の強さの程度は思っているよりわからないということ。</a:t>
            </a:r>
            <a:endParaRPr kumimoji="1" lang="en-US" altLang="ja-JP" dirty="0"/>
          </a:p>
          <a:p>
            <a:endParaRPr kumimoji="1" lang="en-US" altLang="ja-JP" dirty="0"/>
          </a:p>
          <a:p>
            <a:endParaRPr kumimoji="1" lang="en-US" altLang="ja-JP" dirty="0"/>
          </a:p>
          <a:p>
            <a:r>
              <a:rPr kumimoji="1" lang="ja-JP" altLang="en-US"/>
              <a:t>なので振動モータ</a:t>
            </a:r>
            <a:r>
              <a:rPr kumimoji="1" lang="en-US" altLang="ja-JP" dirty="0"/>
              <a:t>1</a:t>
            </a:r>
            <a:r>
              <a:rPr kumimoji="1" lang="ja-JP" altLang="en-US"/>
              <a:t>つだけでは不十分だと感じました。</a:t>
            </a:r>
            <a:endParaRPr kumimoji="1" lang="en-US" altLang="ja-JP" dirty="0"/>
          </a:p>
          <a:p>
            <a:endParaRPr kumimoji="1" lang="en-US" altLang="ja-JP" dirty="0"/>
          </a:p>
          <a:p>
            <a:r>
              <a:rPr kumimoji="1" lang="ja-JP" altLang="en-US"/>
              <a:t>改善点というか、やってみたいこととして、もっと大きい、たくさんの振動モータを全身につけて、体全体で振動を感じるものを作ってみたいと感じました。</a:t>
            </a:r>
          </a:p>
        </p:txBody>
      </p:sp>
      <p:sp>
        <p:nvSpPr>
          <p:cNvPr id="4" name="スライド番号プレースホルダー 3"/>
          <p:cNvSpPr>
            <a:spLocks noGrp="1"/>
          </p:cNvSpPr>
          <p:nvPr>
            <p:ph type="sldNum" sz="quarter" idx="5"/>
          </p:nvPr>
        </p:nvSpPr>
        <p:spPr/>
        <p:txBody>
          <a:bodyPr/>
          <a:lstStyle/>
          <a:p>
            <a:fld id="{738AD060-3D6E-D94D-9F1F-357EE90DF977}" type="slidenum">
              <a:rPr kumimoji="1" lang="ja-JP" altLang="en-US" smtClean="0"/>
              <a:t>11</a:t>
            </a:fld>
            <a:endParaRPr kumimoji="1" lang="ja-JP" altLang="en-US"/>
          </a:p>
        </p:txBody>
      </p:sp>
    </p:spTree>
    <p:extLst>
      <p:ext uri="{BB962C8B-B14F-4D97-AF65-F5344CB8AC3E}">
        <p14:creationId xmlns:p14="http://schemas.microsoft.com/office/powerpoint/2010/main" val="25656233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まず初めに研究内容の紹介です。</a:t>
            </a:r>
            <a:endParaRPr kumimoji="1" lang="en-US" altLang="ja-JP" dirty="0"/>
          </a:p>
          <a:p>
            <a:endParaRPr kumimoji="1" lang="en-US" altLang="ja-JP" dirty="0"/>
          </a:p>
          <a:p>
            <a:r>
              <a:rPr kumimoji="1" lang="ja-JP" altLang="en-US"/>
              <a:t>自分も含めたくさんの人が音楽や歌うことが好きだと思います。</a:t>
            </a:r>
            <a:endParaRPr kumimoji="1" lang="en-US" altLang="ja-JP" dirty="0"/>
          </a:p>
          <a:p>
            <a:endParaRPr kumimoji="1" lang="en-US" altLang="ja-JP" dirty="0"/>
          </a:p>
          <a:p>
            <a:r>
              <a:rPr kumimoji="1" lang="ja-JP" altLang="en-US"/>
              <a:t>だけど音楽を好きな人全員が、最初から上手く歌を歌えるわけではなく、正確な音程で歌うことさえ意外と簡単ではありません。</a:t>
            </a:r>
          </a:p>
          <a:p>
            <a:endParaRPr kumimoji="1" lang="ja-JP" altLang="en-US"/>
          </a:p>
          <a:p>
            <a:r>
              <a:rPr kumimoji="1" lang="ja-JP" altLang="en-US"/>
              <a:t>一般的にはカラオケのバーを見て自分の発した声との差を確認しながら補正していく方法などがありますが、もっと効率的に音痴を矯正する方法はあるのかが気になりました。</a:t>
            </a:r>
          </a:p>
        </p:txBody>
      </p:sp>
      <p:sp>
        <p:nvSpPr>
          <p:cNvPr id="4" name="スライド番号プレースホルダー 3"/>
          <p:cNvSpPr>
            <a:spLocks noGrp="1"/>
          </p:cNvSpPr>
          <p:nvPr>
            <p:ph type="sldNum" sz="quarter" idx="5"/>
          </p:nvPr>
        </p:nvSpPr>
        <p:spPr/>
        <p:txBody>
          <a:bodyPr/>
          <a:lstStyle/>
          <a:p>
            <a:fld id="{738AD060-3D6E-D94D-9F1F-357EE90DF977}" type="slidenum">
              <a:rPr kumimoji="1" lang="ja-JP" altLang="en-US" smtClean="0"/>
              <a:t>2</a:t>
            </a:fld>
            <a:endParaRPr kumimoji="1" lang="ja-JP" altLang="en-US"/>
          </a:p>
        </p:txBody>
      </p:sp>
    </p:spTree>
    <p:extLst>
      <p:ext uri="{BB962C8B-B14F-4D97-AF65-F5344CB8AC3E}">
        <p14:creationId xmlns:p14="http://schemas.microsoft.com/office/powerpoint/2010/main" val="33336006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先ほども述べたように、従来の音感を鍛える方法というのは、音楽を聴いてその曲のキーを掴みつつカラオケのバーなどで細かなずれを修正するといった多くても聴覚と視覚の情報の</a:t>
            </a:r>
            <a:r>
              <a:rPr kumimoji="1" lang="en-US" altLang="ja-JP" dirty="0"/>
              <a:t>2</a:t>
            </a:r>
            <a:r>
              <a:rPr kumimoji="1" lang="ja-JP" altLang="en-US"/>
              <a:t>つだけで行っています。</a:t>
            </a:r>
          </a:p>
        </p:txBody>
      </p:sp>
      <p:sp>
        <p:nvSpPr>
          <p:cNvPr id="4" name="スライド番号プレースホルダー 3"/>
          <p:cNvSpPr>
            <a:spLocks noGrp="1"/>
          </p:cNvSpPr>
          <p:nvPr>
            <p:ph type="sldNum" sz="quarter" idx="5"/>
          </p:nvPr>
        </p:nvSpPr>
        <p:spPr/>
        <p:txBody>
          <a:bodyPr/>
          <a:lstStyle/>
          <a:p>
            <a:fld id="{738AD060-3D6E-D94D-9F1F-357EE90DF977}" type="slidenum">
              <a:rPr kumimoji="1" lang="ja-JP" altLang="en-US" smtClean="0"/>
              <a:t>3</a:t>
            </a:fld>
            <a:endParaRPr kumimoji="1" lang="ja-JP" altLang="en-US"/>
          </a:p>
        </p:txBody>
      </p:sp>
    </p:spTree>
    <p:extLst>
      <p:ext uri="{BB962C8B-B14F-4D97-AF65-F5344CB8AC3E}">
        <p14:creationId xmlns:p14="http://schemas.microsoft.com/office/powerpoint/2010/main" val="22966633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でも実際には味覚、嗅覚、触覚と他にも追加できる入力があるので、それらを取り入れてみようと思いました。</a:t>
            </a:r>
          </a:p>
        </p:txBody>
      </p:sp>
      <p:sp>
        <p:nvSpPr>
          <p:cNvPr id="4" name="スライド番号プレースホルダー 3"/>
          <p:cNvSpPr>
            <a:spLocks noGrp="1"/>
          </p:cNvSpPr>
          <p:nvPr>
            <p:ph type="sldNum" sz="quarter" idx="5"/>
          </p:nvPr>
        </p:nvSpPr>
        <p:spPr/>
        <p:txBody>
          <a:bodyPr/>
          <a:lstStyle/>
          <a:p>
            <a:fld id="{738AD060-3D6E-D94D-9F1F-357EE90DF977}" type="slidenum">
              <a:rPr kumimoji="1" lang="ja-JP" altLang="en-US" smtClean="0"/>
              <a:t>4</a:t>
            </a:fld>
            <a:endParaRPr kumimoji="1" lang="ja-JP" altLang="en-US"/>
          </a:p>
        </p:txBody>
      </p:sp>
    </p:spTree>
    <p:extLst>
      <p:ext uri="{BB962C8B-B14F-4D97-AF65-F5344CB8AC3E}">
        <p14:creationId xmlns:p14="http://schemas.microsoft.com/office/powerpoint/2010/main" val="42413454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そこでまずは、触覚を利用しようと考えました。利用方法としては、振動の強さで音程のズレを伝え、五感のうち</a:t>
            </a:r>
            <a:r>
              <a:rPr kumimoji="1" lang="en-US" altLang="ja-JP" dirty="0"/>
              <a:t>3</a:t>
            </a:r>
            <a:r>
              <a:rPr kumimoji="1" lang="ja-JP" altLang="en-US"/>
              <a:t>つで音感を鍛えます。</a:t>
            </a:r>
            <a:endParaRPr kumimoji="1" lang="en-US" altLang="ja-JP" dirty="0"/>
          </a:p>
          <a:p>
            <a:endParaRPr kumimoji="1" lang="ja-JP" altLang="en-US"/>
          </a:p>
        </p:txBody>
      </p:sp>
      <p:sp>
        <p:nvSpPr>
          <p:cNvPr id="4" name="スライド番号プレースホルダー 3"/>
          <p:cNvSpPr>
            <a:spLocks noGrp="1"/>
          </p:cNvSpPr>
          <p:nvPr>
            <p:ph type="sldNum" sz="quarter" idx="5"/>
          </p:nvPr>
        </p:nvSpPr>
        <p:spPr/>
        <p:txBody>
          <a:bodyPr/>
          <a:lstStyle/>
          <a:p>
            <a:fld id="{738AD060-3D6E-D94D-9F1F-357EE90DF977}" type="slidenum">
              <a:rPr kumimoji="1" lang="ja-JP" altLang="en-US" smtClean="0"/>
              <a:t>5</a:t>
            </a:fld>
            <a:endParaRPr kumimoji="1" lang="ja-JP" altLang="en-US"/>
          </a:p>
        </p:txBody>
      </p:sp>
    </p:spTree>
    <p:extLst>
      <p:ext uri="{BB962C8B-B14F-4D97-AF65-F5344CB8AC3E}">
        <p14:creationId xmlns:p14="http://schemas.microsoft.com/office/powerpoint/2010/main" val="16481745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実践したことは、</a:t>
            </a:r>
            <a:r>
              <a:rPr kumimoji="1" lang="en-US" altLang="ja-JP" dirty="0" err="1"/>
              <a:t>puredata</a:t>
            </a:r>
            <a:r>
              <a:rPr kumimoji="1" lang="ja-JP" altLang="en-US"/>
              <a:t>という音声を主に扱うプログラムを利用して、音声を入力します。</a:t>
            </a:r>
            <a:endParaRPr kumimoji="1" lang="en-US" altLang="ja-JP" dirty="0"/>
          </a:p>
          <a:p>
            <a:endParaRPr kumimoji="1" lang="en-US" altLang="ja-JP" dirty="0"/>
          </a:p>
          <a:p>
            <a:r>
              <a:rPr kumimoji="1" lang="ja-JP" altLang="en-US"/>
              <a:t>次にその音程を解析し、</a:t>
            </a:r>
            <a:r>
              <a:rPr kumimoji="1" lang="en-US" altLang="ja-JP" dirty="0"/>
              <a:t>Arduino</a:t>
            </a:r>
            <a:r>
              <a:rPr kumimoji="1" lang="ja-JP" altLang="en-US"/>
              <a:t>に送ります。</a:t>
            </a:r>
            <a:endParaRPr kumimoji="1" lang="en-US" altLang="ja-JP" dirty="0"/>
          </a:p>
          <a:p>
            <a:endParaRPr kumimoji="1" lang="en-US" altLang="ja-JP" dirty="0"/>
          </a:p>
          <a:p>
            <a:r>
              <a:rPr kumimoji="1" lang="ja-JP" altLang="en-US"/>
              <a:t>振動モータを使い、入力音が</a:t>
            </a:r>
            <a:r>
              <a:rPr kumimoji="1" lang="en-US" altLang="ja-JP" dirty="0"/>
              <a:t>C</a:t>
            </a:r>
            <a:r>
              <a:rPr kumimoji="1" lang="ja-JP" altLang="en-US"/>
              <a:t>に近いほど振動が強くなり、遠いほど振動しなくなるように設計しました。</a:t>
            </a:r>
            <a:endParaRPr kumimoji="1" lang="en-US" altLang="ja-JP" dirty="0"/>
          </a:p>
          <a:p>
            <a:endParaRPr kumimoji="1" lang="en-US" altLang="ja-JP" dirty="0"/>
          </a:p>
          <a:p>
            <a:r>
              <a:rPr kumimoji="1" lang="ja-JP" altLang="en-US"/>
              <a:t>正し、音程がズレている場合、どちらの方向にずれているかわからないので、サーボモータがもっと高い音を出すべきなのか低い音を出すべきなのかを示してくれるようにしました。</a:t>
            </a:r>
            <a:endParaRPr kumimoji="1" lang="en-US" altLang="ja-JP" dirty="0"/>
          </a:p>
          <a:p>
            <a:endParaRPr kumimoji="1" lang="en-US" altLang="ja-JP" dirty="0"/>
          </a:p>
          <a:p>
            <a:r>
              <a:rPr kumimoji="1" lang="ja-JP" altLang="en-US"/>
              <a:t>これは従来のカラオケのバーの役割をします。</a:t>
            </a:r>
            <a:endParaRPr kumimoji="1" lang="en-US" altLang="ja-JP" dirty="0"/>
          </a:p>
          <a:p>
            <a:endParaRPr kumimoji="1" lang="en-US" altLang="ja-JP" dirty="0"/>
          </a:p>
          <a:p>
            <a:r>
              <a:rPr kumimoji="1" lang="ja-JP" altLang="en-US"/>
              <a:t>ここまでをまとめると、自分の発した声が自分の耳に入り、聴覚情報に、サーボモータで視覚情報に、振動モータで触覚情報にアプローチします。</a:t>
            </a:r>
            <a:endParaRPr kumimoji="1" lang="en-US" altLang="ja-JP" dirty="0"/>
          </a:p>
          <a:p>
            <a:endParaRPr kumimoji="1" lang="en-US" altLang="ja-JP" dirty="0"/>
          </a:p>
          <a:p>
            <a:r>
              <a:rPr kumimoji="1" lang="ja-JP" altLang="en-US"/>
              <a:t>振動モータが小さすぎて振動している様子が伝わりにくいので、事前に動画を撮ってきました。</a:t>
            </a:r>
            <a:endParaRPr kumimoji="1" lang="en-US" altLang="ja-JP" dirty="0"/>
          </a:p>
          <a:p>
            <a:endParaRPr kumimoji="1" lang="en-US" altLang="ja-JP" dirty="0"/>
          </a:p>
          <a:p>
            <a:r>
              <a:rPr kumimoji="1" lang="ja-JP" altLang="en-US"/>
              <a:t>補足情報として、音階は時計のように</a:t>
            </a:r>
            <a:r>
              <a:rPr kumimoji="1" lang="en-US" altLang="ja-JP" dirty="0"/>
              <a:t>12</a:t>
            </a:r>
            <a:r>
              <a:rPr kumimoji="1" lang="ja-JP" altLang="en-US"/>
              <a:t>個で一周します。動画では</a:t>
            </a:r>
            <a:r>
              <a:rPr kumimoji="1" lang="en-US" altLang="ja-JP" dirty="0"/>
              <a:t>C</a:t>
            </a:r>
            <a:r>
              <a:rPr kumimoji="1" lang="ja-JP" altLang="en-US"/>
              <a:t>と</a:t>
            </a:r>
            <a:r>
              <a:rPr kumimoji="1" lang="en-US" altLang="ja-JP" dirty="0"/>
              <a:t>G</a:t>
            </a:r>
            <a:r>
              <a:rPr kumimoji="1" lang="ja-JP" altLang="en-US"/>
              <a:t>の音が流れますが、</a:t>
            </a:r>
            <a:r>
              <a:rPr kumimoji="1" lang="en-US" altLang="ja-JP" dirty="0"/>
              <a:t>C</a:t>
            </a:r>
            <a:r>
              <a:rPr kumimoji="1" lang="ja-JP" altLang="en-US"/>
              <a:t>と</a:t>
            </a:r>
            <a:r>
              <a:rPr kumimoji="1" lang="en-US" altLang="ja-JP" dirty="0"/>
              <a:t>G</a:t>
            </a:r>
            <a:r>
              <a:rPr kumimoji="1" lang="ja-JP" altLang="en-US"/>
              <a:t>はほぼ反対の位置にあるので振動がとても弱くなります。</a:t>
            </a:r>
            <a:endParaRPr kumimoji="1" lang="en-US" altLang="ja-JP" dirty="0"/>
          </a:p>
        </p:txBody>
      </p:sp>
      <p:sp>
        <p:nvSpPr>
          <p:cNvPr id="4" name="スライド番号プレースホルダー 3"/>
          <p:cNvSpPr>
            <a:spLocks noGrp="1"/>
          </p:cNvSpPr>
          <p:nvPr>
            <p:ph type="sldNum" sz="quarter" idx="5"/>
          </p:nvPr>
        </p:nvSpPr>
        <p:spPr/>
        <p:txBody>
          <a:bodyPr/>
          <a:lstStyle/>
          <a:p>
            <a:fld id="{738AD060-3D6E-D94D-9F1F-357EE90DF977}" type="slidenum">
              <a:rPr kumimoji="1" lang="ja-JP" altLang="en-US" smtClean="0"/>
              <a:t>6</a:t>
            </a:fld>
            <a:endParaRPr kumimoji="1" lang="ja-JP" altLang="en-US"/>
          </a:p>
        </p:txBody>
      </p:sp>
    </p:spTree>
    <p:extLst>
      <p:ext uri="{BB962C8B-B14F-4D97-AF65-F5344CB8AC3E}">
        <p14:creationId xmlns:p14="http://schemas.microsoft.com/office/powerpoint/2010/main" val="1154296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738AD060-3D6E-D94D-9F1F-357EE90DF977}" type="slidenum">
              <a:rPr kumimoji="1" lang="ja-JP" altLang="en-US" smtClean="0"/>
              <a:t>7</a:t>
            </a:fld>
            <a:endParaRPr kumimoji="1" lang="ja-JP" altLang="en-US"/>
          </a:p>
        </p:txBody>
      </p:sp>
    </p:spTree>
    <p:extLst>
      <p:ext uri="{BB962C8B-B14F-4D97-AF65-F5344CB8AC3E}">
        <p14:creationId xmlns:p14="http://schemas.microsoft.com/office/powerpoint/2010/main" val="25099201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738AD060-3D6E-D94D-9F1F-357EE90DF977}" type="slidenum">
              <a:rPr kumimoji="1" lang="ja-JP" altLang="en-US" smtClean="0"/>
              <a:t>8</a:t>
            </a:fld>
            <a:endParaRPr kumimoji="1" lang="ja-JP" altLang="en-US"/>
          </a:p>
        </p:txBody>
      </p:sp>
    </p:spTree>
    <p:extLst>
      <p:ext uri="{BB962C8B-B14F-4D97-AF65-F5344CB8AC3E}">
        <p14:creationId xmlns:p14="http://schemas.microsoft.com/office/powerpoint/2010/main" val="24001445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まだまだ改善すべきところはたくさんあるのですが、この研究の面白いと思えるところは、音程が合っていれば振動が強くなるように設計したという点です。</a:t>
            </a:r>
            <a:endParaRPr kumimoji="1" lang="en-US" altLang="ja-JP" dirty="0"/>
          </a:p>
          <a:p>
            <a:endParaRPr kumimoji="1" lang="en-US" altLang="ja-JP" dirty="0"/>
          </a:p>
          <a:p>
            <a:r>
              <a:rPr kumimoji="1" lang="ja-JP" altLang="en-US"/>
              <a:t>振動で音程を伝える場合、音程が外れていれば振動を強くして伝えるという方法と、今回のように音程が合っていれば振動を強くするという方法の</a:t>
            </a:r>
            <a:r>
              <a:rPr kumimoji="1" lang="en-US" altLang="ja-JP" dirty="0"/>
              <a:t>2</a:t>
            </a:r>
            <a:r>
              <a:rPr kumimoji="1" lang="ja-JP" altLang="en-US"/>
              <a:t>つが考えられます。</a:t>
            </a:r>
            <a:endParaRPr kumimoji="1" lang="en-US" altLang="ja-JP" dirty="0"/>
          </a:p>
          <a:p>
            <a:endParaRPr kumimoji="1" lang="en-US" altLang="ja-JP" dirty="0"/>
          </a:p>
          <a:p>
            <a:r>
              <a:rPr kumimoji="1" lang="ja-JP" altLang="en-US"/>
              <a:t>私は</a:t>
            </a:r>
            <a:r>
              <a:rPr kumimoji="1" lang="en-US" altLang="ja-JP" dirty="0"/>
              <a:t>2</a:t>
            </a:r>
            <a:r>
              <a:rPr kumimoji="1" lang="ja-JP" altLang="en-US"/>
              <a:t>つ目を選びましたが、その理由は、気持ちよく声を響かせている時は体全身が震える</a:t>
            </a:r>
            <a:r>
              <a:rPr kumimoji="1" lang="en-US" altLang="ja-JP" dirty="0"/>
              <a:t>(</a:t>
            </a:r>
            <a:r>
              <a:rPr kumimoji="1" lang="ja-JP" altLang="en-US"/>
              <a:t>共鳴する</a:t>
            </a:r>
            <a:r>
              <a:rPr kumimoji="1" lang="en-US" altLang="ja-JP" dirty="0"/>
              <a:t>)</a:t>
            </a:r>
            <a:r>
              <a:rPr kumimoji="1" lang="ja-JP" altLang="en-US"/>
              <a:t>感じがあるので振動という情報は音楽にとってプラスの情報だと考えたからです。</a:t>
            </a:r>
          </a:p>
          <a:p>
            <a:endParaRPr kumimoji="1" lang="ja-JP" altLang="en-US"/>
          </a:p>
          <a:p>
            <a:r>
              <a:rPr kumimoji="1" lang="ja-JP" altLang="en-US"/>
              <a:t>正解はまだわかりませんが、音も振動の一種であり、同じ波の性質を持つので、何か親和性があるのではないかと思いました。なので振動モータを利用することで体全体で音感を鍛えられるのではないかと考えました。</a:t>
            </a:r>
          </a:p>
        </p:txBody>
      </p:sp>
      <p:sp>
        <p:nvSpPr>
          <p:cNvPr id="4" name="スライド番号プレースホルダー 3"/>
          <p:cNvSpPr>
            <a:spLocks noGrp="1"/>
          </p:cNvSpPr>
          <p:nvPr>
            <p:ph type="sldNum" sz="quarter" idx="5"/>
          </p:nvPr>
        </p:nvSpPr>
        <p:spPr/>
        <p:txBody>
          <a:bodyPr/>
          <a:lstStyle/>
          <a:p>
            <a:fld id="{738AD060-3D6E-D94D-9F1F-357EE90DF977}" type="slidenum">
              <a:rPr kumimoji="1" lang="ja-JP" altLang="en-US" smtClean="0"/>
              <a:t>9</a:t>
            </a:fld>
            <a:endParaRPr kumimoji="1" lang="ja-JP" altLang="en-US"/>
          </a:p>
        </p:txBody>
      </p:sp>
    </p:spTree>
    <p:extLst>
      <p:ext uri="{BB962C8B-B14F-4D97-AF65-F5344CB8AC3E}">
        <p14:creationId xmlns:p14="http://schemas.microsoft.com/office/powerpoint/2010/main" val="10951108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068BC66-4AB6-C465-713A-98ACD2FAB954}"/>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9153835B-66F6-232F-FC96-9B20CC7812A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C812469C-33D9-8D90-97F0-4B8B243AE9F8}"/>
              </a:ext>
            </a:extLst>
          </p:cNvPr>
          <p:cNvSpPr>
            <a:spLocks noGrp="1"/>
          </p:cNvSpPr>
          <p:nvPr>
            <p:ph type="dt" sz="half" idx="10"/>
          </p:nvPr>
        </p:nvSpPr>
        <p:spPr/>
        <p:txBody>
          <a:bodyPr/>
          <a:lstStyle/>
          <a:p>
            <a:fld id="{056A83EB-3355-C448-9467-2E52A7675E30}" type="datetimeFigureOut">
              <a:rPr kumimoji="1" lang="ja-JP" altLang="en-US" smtClean="0"/>
              <a:t>2023/8/5</a:t>
            </a:fld>
            <a:endParaRPr kumimoji="1" lang="ja-JP" altLang="en-US"/>
          </a:p>
        </p:txBody>
      </p:sp>
      <p:sp>
        <p:nvSpPr>
          <p:cNvPr id="5" name="フッター プレースホルダー 4">
            <a:extLst>
              <a:ext uri="{FF2B5EF4-FFF2-40B4-BE49-F238E27FC236}">
                <a16:creationId xmlns:a16="http://schemas.microsoft.com/office/drawing/2014/main" id="{5759CAA4-263B-8C7B-5E31-158247738CC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87C9E02-9EB9-B5F5-4EA0-62D87317B3AA}"/>
              </a:ext>
            </a:extLst>
          </p:cNvPr>
          <p:cNvSpPr>
            <a:spLocks noGrp="1"/>
          </p:cNvSpPr>
          <p:nvPr>
            <p:ph type="sldNum" sz="quarter" idx="12"/>
          </p:nvPr>
        </p:nvSpPr>
        <p:spPr/>
        <p:txBody>
          <a:bodyPr/>
          <a:lstStyle/>
          <a:p>
            <a:fld id="{3EC74D51-A7BD-BA41-AD68-72F600DC2914}" type="slidenum">
              <a:rPr kumimoji="1" lang="ja-JP" altLang="en-US" smtClean="0"/>
              <a:t>‹#›</a:t>
            </a:fld>
            <a:endParaRPr kumimoji="1" lang="ja-JP" altLang="en-US"/>
          </a:p>
        </p:txBody>
      </p:sp>
    </p:spTree>
    <p:extLst>
      <p:ext uri="{BB962C8B-B14F-4D97-AF65-F5344CB8AC3E}">
        <p14:creationId xmlns:p14="http://schemas.microsoft.com/office/powerpoint/2010/main" val="15328969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8A5318A-5C96-4C95-DD1E-1ECDEB962708}"/>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1F882679-EFDD-2359-DF0A-4FD617D6F0AE}"/>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FDBEFFA-1C93-59DE-E236-9FFEDEE78D16}"/>
              </a:ext>
            </a:extLst>
          </p:cNvPr>
          <p:cNvSpPr>
            <a:spLocks noGrp="1"/>
          </p:cNvSpPr>
          <p:nvPr>
            <p:ph type="dt" sz="half" idx="10"/>
          </p:nvPr>
        </p:nvSpPr>
        <p:spPr/>
        <p:txBody>
          <a:bodyPr/>
          <a:lstStyle/>
          <a:p>
            <a:fld id="{056A83EB-3355-C448-9467-2E52A7675E30}" type="datetimeFigureOut">
              <a:rPr kumimoji="1" lang="ja-JP" altLang="en-US" smtClean="0"/>
              <a:t>2023/8/5</a:t>
            </a:fld>
            <a:endParaRPr kumimoji="1" lang="ja-JP" altLang="en-US"/>
          </a:p>
        </p:txBody>
      </p:sp>
      <p:sp>
        <p:nvSpPr>
          <p:cNvPr id="5" name="フッター プレースホルダー 4">
            <a:extLst>
              <a:ext uri="{FF2B5EF4-FFF2-40B4-BE49-F238E27FC236}">
                <a16:creationId xmlns:a16="http://schemas.microsoft.com/office/drawing/2014/main" id="{D0BD604F-1306-1FBD-467B-EBBA12788E9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911DD47-1976-3BE4-341F-61307FDCCE16}"/>
              </a:ext>
            </a:extLst>
          </p:cNvPr>
          <p:cNvSpPr>
            <a:spLocks noGrp="1"/>
          </p:cNvSpPr>
          <p:nvPr>
            <p:ph type="sldNum" sz="quarter" idx="12"/>
          </p:nvPr>
        </p:nvSpPr>
        <p:spPr/>
        <p:txBody>
          <a:bodyPr/>
          <a:lstStyle/>
          <a:p>
            <a:fld id="{3EC74D51-A7BD-BA41-AD68-72F600DC2914}" type="slidenum">
              <a:rPr kumimoji="1" lang="ja-JP" altLang="en-US" smtClean="0"/>
              <a:t>‹#›</a:t>
            </a:fld>
            <a:endParaRPr kumimoji="1" lang="ja-JP" altLang="en-US"/>
          </a:p>
        </p:txBody>
      </p:sp>
    </p:spTree>
    <p:extLst>
      <p:ext uri="{BB962C8B-B14F-4D97-AF65-F5344CB8AC3E}">
        <p14:creationId xmlns:p14="http://schemas.microsoft.com/office/powerpoint/2010/main" val="751162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90E0E69D-AD29-4F75-B460-CB3D915BD276}"/>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C5FF3996-835E-C195-3C39-60AAD4F498D1}"/>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95AEA13-BAF0-137D-8CC5-AFCBE1460272}"/>
              </a:ext>
            </a:extLst>
          </p:cNvPr>
          <p:cNvSpPr>
            <a:spLocks noGrp="1"/>
          </p:cNvSpPr>
          <p:nvPr>
            <p:ph type="dt" sz="half" idx="10"/>
          </p:nvPr>
        </p:nvSpPr>
        <p:spPr/>
        <p:txBody>
          <a:bodyPr/>
          <a:lstStyle/>
          <a:p>
            <a:fld id="{056A83EB-3355-C448-9467-2E52A7675E30}" type="datetimeFigureOut">
              <a:rPr kumimoji="1" lang="ja-JP" altLang="en-US" smtClean="0"/>
              <a:t>2023/8/5</a:t>
            </a:fld>
            <a:endParaRPr kumimoji="1" lang="ja-JP" altLang="en-US"/>
          </a:p>
        </p:txBody>
      </p:sp>
      <p:sp>
        <p:nvSpPr>
          <p:cNvPr id="5" name="フッター プレースホルダー 4">
            <a:extLst>
              <a:ext uri="{FF2B5EF4-FFF2-40B4-BE49-F238E27FC236}">
                <a16:creationId xmlns:a16="http://schemas.microsoft.com/office/drawing/2014/main" id="{ACC71FDF-F330-F160-5366-8EB7E4EE252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8C70E12-530E-58FF-1AD2-2B65AEFE6344}"/>
              </a:ext>
            </a:extLst>
          </p:cNvPr>
          <p:cNvSpPr>
            <a:spLocks noGrp="1"/>
          </p:cNvSpPr>
          <p:nvPr>
            <p:ph type="sldNum" sz="quarter" idx="12"/>
          </p:nvPr>
        </p:nvSpPr>
        <p:spPr/>
        <p:txBody>
          <a:bodyPr/>
          <a:lstStyle/>
          <a:p>
            <a:fld id="{3EC74D51-A7BD-BA41-AD68-72F600DC2914}" type="slidenum">
              <a:rPr kumimoji="1" lang="ja-JP" altLang="en-US" smtClean="0"/>
              <a:t>‹#›</a:t>
            </a:fld>
            <a:endParaRPr kumimoji="1" lang="ja-JP" altLang="en-US"/>
          </a:p>
        </p:txBody>
      </p:sp>
    </p:spTree>
    <p:extLst>
      <p:ext uri="{BB962C8B-B14F-4D97-AF65-F5344CB8AC3E}">
        <p14:creationId xmlns:p14="http://schemas.microsoft.com/office/powerpoint/2010/main" val="16221835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F563AD5-623F-AC6F-3ED8-DD0AC7623ADC}"/>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E93DE1CB-7393-ED56-F88D-A44E48C025A6}"/>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567C379-099C-D37B-FCC7-4A36832F4D76}"/>
              </a:ext>
            </a:extLst>
          </p:cNvPr>
          <p:cNvSpPr>
            <a:spLocks noGrp="1"/>
          </p:cNvSpPr>
          <p:nvPr>
            <p:ph type="dt" sz="half" idx="10"/>
          </p:nvPr>
        </p:nvSpPr>
        <p:spPr/>
        <p:txBody>
          <a:bodyPr/>
          <a:lstStyle/>
          <a:p>
            <a:fld id="{056A83EB-3355-C448-9467-2E52A7675E30}" type="datetimeFigureOut">
              <a:rPr kumimoji="1" lang="ja-JP" altLang="en-US" smtClean="0"/>
              <a:t>2023/8/5</a:t>
            </a:fld>
            <a:endParaRPr kumimoji="1" lang="ja-JP" altLang="en-US"/>
          </a:p>
        </p:txBody>
      </p:sp>
      <p:sp>
        <p:nvSpPr>
          <p:cNvPr id="5" name="フッター プレースホルダー 4">
            <a:extLst>
              <a:ext uri="{FF2B5EF4-FFF2-40B4-BE49-F238E27FC236}">
                <a16:creationId xmlns:a16="http://schemas.microsoft.com/office/drawing/2014/main" id="{F2D860B6-3B63-3301-E1FB-E128C4F626E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DBFAC1C-06E0-8990-8906-65F1A460FEFF}"/>
              </a:ext>
            </a:extLst>
          </p:cNvPr>
          <p:cNvSpPr>
            <a:spLocks noGrp="1"/>
          </p:cNvSpPr>
          <p:nvPr>
            <p:ph type="sldNum" sz="quarter" idx="12"/>
          </p:nvPr>
        </p:nvSpPr>
        <p:spPr/>
        <p:txBody>
          <a:bodyPr/>
          <a:lstStyle/>
          <a:p>
            <a:fld id="{3EC74D51-A7BD-BA41-AD68-72F600DC2914}" type="slidenum">
              <a:rPr kumimoji="1" lang="ja-JP" altLang="en-US" smtClean="0"/>
              <a:t>‹#›</a:t>
            </a:fld>
            <a:endParaRPr kumimoji="1" lang="ja-JP" altLang="en-US"/>
          </a:p>
        </p:txBody>
      </p:sp>
    </p:spTree>
    <p:extLst>
      <p:ext uri="{BB962C8B-B14F-4D97-AF65-F5344CB8AC3E}">
        <p14:creationId xmlns:p14="http://schemas.microsoft.com/office/powerpoint/2010/main" val="10344810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ABBA5FE-3780-6657-D331-ED9437B3F78A}"/>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ACF834D3-5D1F-01BE-BEFF-5DC0D0C4F2D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BD0C099C-A533-11A5-1610-C2C878CB3D22}"/>
              </a:ext>
            </a:extLst>
          </p:cNvPr>
          <p:cNvSpPr>
            <a:spLocks noGrp="1"/>
          </p:cNvSpPr>
          <p:nvPr>
            <p:ph type="dt" sz="half" idx="10"/>
          </p:nvPr>
        </p:nvSpPr>
        <p:spPr/>
        <p:txBody>
          <a:bodyPr/>
          <a:lstStyle/>
          <a:p>
            <a:fld id="{056A83EB-3355-C448-9467-2E52A7675E30}" type="datetimeFigureOut">
              <a:rPr kumimoji="1" lang="ja-JP" altLang="en-US" smtClean="0"/>
              <a:t>2023/8/5</a:t>
            </a:fld>
            <a:endParaRPr kumimoji="1" lang="ja-JP" altLang="en-US"/>
          </a:p>
        </p:txBody>
      </p:sp>
      <p:sp>
        <p:nvSpPr>
          <p:cNvPr id="5" name="フッター プレースホルダー 4">
            <a:extLst>
              <a:ext uri="{FF2B5EF4-FFF2-40B4-BE49-F238E27FC236}">
                <a16:creationId xmlns:a16="http://schemas.microsoft.com/office/drawing/2014/main" id="{91346887-6736-C5FC-99FF-8D1F74D7DF3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097CB08-703A-289A-2D92-E4EAA6E9D5CA}"/>
              </a:ext>
            </a:extLst>
          </p:cNvPr>
          <p:cNvSpPr>
            <a:spLocks noGrp="1"/>
          </p:cNvSpPr>
          <p:nvPr>
            <p:ph type="sldNum" sz="quarter" idx="12"/>
          </p:nvPr>
        </p:nvSpPr>
        <p:spPr/>
        <p:txBody>
          <a:bodyPr/>
          <a:lstStyle/>
          <a:p>
            <a:fld id="{3EC74D51-A7BD-BA41-AD68-72F600DC2914}" type="slidenum">
              <a:rPr kumimoji="1" lang="ja-JP" altLang="en-US" smtClean="0"/>
              <a:t>‹#›</a:t>
            </a:fld>
            <a:endParaRPr kumimoji="1" lang="ja-JP" altLang="en-US"/>
          </a:p>
        </p:txBody>
      </p:sp>
    </p:spTree>
    <p:extLst>
      <p:ext uri="{BB962C8B-B14F-4D97-AF65-F5344CB8AC3E}">
        <p14:creationId xmlns:p14="http://schemas.microsoft.com/office/powerpoint/2010/main" val="35232851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F11ADAA-5E9D-EEEC-27C1-1CBE8BE61E56}"/>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85A9E058-FB0F-1A82-5495-8BB17BAF9B7A}"/>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F062CFAE-30C7-C730-4CCF-8535226120DB}"/>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114122D1-802A-6013-D770-B8AC713EA803}"/>
              </a:ext>
            </a:extLst>
          </p:cNvPr>
          <p:cNvSpPr>
            <a:spLocks noGrp="1"/>
          </p:cNvSpPr>
          <p:nvPr>
            <p:ph type="dt" sz="half" idx="10"/>
          </p:nvPr>
        </p:nvSpPr>
        <p:spPr/>
        <p:txBody>
          <a:bodyPr/>
          <a:lstStyle/>
          <a:p>
            <a:fld id="{056A83EB-3355-C448-9467-2E52A7675E30}" type="datetimeFigureOut">
              <a:rPr kumimoji="1" lang="ja-JP" altLang="en-US" smtClean="0"/>
              <a:t>2023/8/5</a:t>
            </a:fld>
            <a:endParaRPr kumimoji="1" lang="ja-JP" altLang="en-US"/>
          </a:p>
        </p:txBody>
      </p:sp>
      <p:sp>
        <p:nvSpPr>
          <p:cNvPr id="6" name="フッター プレースホルダー 5">
            <a:extLst>
              <a:ext uri="{FF2B5EF4-FFF2-40B4-BE49-F238E27FC236}">
                <a16:creationId xmlns:a16="http://schemas.microsoft.com/office/drawing/2014/main" id="{97C0AEA1-3B13-95E4-0629-9256088765E1}"/>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A07542B3-817D-B4B6-371A-41E09A11FF81}"/>
              </a:ext>
            </a:extLst>
          </p:cNvPr>
          <p:cNvSpPr>
            <a:spLocks noGrp="1"/>
          </p:cNvSpPr>
          <p:nvPr>
            <p:ph type="sldNum" sz="quarter" idx="12"/>
          </p:nvPr>
        </p:nvSpPr>
        <p:spPr/>
        <p:txBody>
          <a:bodyPr/>
          <a:lstStyle/>
          <a:p>
            <a:fld id="{3EC74D51-A7BD-BA41-AD68-72F600DC2914}" type="slidenum">
              <a:rPr kumimoji="1" lang="ja-JP" altLang="en-US" smtClean="0"/>
              <a:t>‹#›</a:t>
            </a:fld>
            <a:endParaRPr kumimoji="1" lang="ja-JP" altLang="en-US"/>
          </a:p>
        </p:txBody>
      </p:sp>
    </p:spTree>
    <p:extLst>
      <p:ext uri="{BB962C8B-B14F-4D97-AF65-F5344CB8AC3E}">
        <p14:creationId xmlns:p14="http://schemas.microsoft.com/office/powerpoint/2010/main" val="13051318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91BABCC-8604-B474-AF4F-93988CF2F195}"/>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F601916A-CCB4-408E-141F-CE96AC81F60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EC4F57BD-B5B1-086A-1002-865B2D44B100}"/>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C6119291-62D7-C52D-5A6C-331C1EB4828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50CE8C46-3EFB-FBBF-EA8B-5149B4977EB1}"/>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909D21CD-067A-99B0-B454-23DAB55A8EBC}"/>
              </a:ext>
            </a:extLst>
          </p:cNvPr>
          <p:cNvSpPr>
            <a:spLocks noGrp="1"/>
          </p:cNvSpPr>
          <p:nvPr>
            <p:ph type="dt" sz="half" idx="10"/>
          </p:nvPr>
        </p:nvSpPr>
        <p:spPr/>
        <p:txBody>
          <a:bodyPr/>
          <a:lstStyle/>
          <a:p>
            <a:fld id="{056A83EB-3355-C448-9467-2E52A7675E30}" type="datetimeFigureOut">
              <a:rPr kumimoji="1" lang="ja-JP" altLang="en-US" smtClean="0"/>
              <a:t>2023/8/5</a:t>
            </a:fld>
            <a:endParaRPr kumimoji="1" lang="ja-JP" altLang="en-US"/>
          </a:p>
        </p:txBody>
      </p:sp>
      <p:sp>
        <p:nvSpPr>
          <p:cNvPr id="8" name="フッター プレースホルダー 7">
            <a:extLst>
              <a:ext uri="{FF2B5EF4-FFF2-40B4-BE49-F238E27FC236}">
                <a16:creationId xmlns:a16="http://schemas.microsoft.com/office/drawing/2014/main" id="{C87CA0B6-D8BD-46A3-9751-D70BCDF57834}"/>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98F2B80D-002A-69FA-CB3E-7DDE7B3FDC32}"/>
              </a:ext>
            </a:extLst>
          </p:cNvPr>
          <p:cNvSpPr>
            <a:spLocks noGrp="1"/>
          </p:cNvSpPr>
          <p:nvPr>
            <p:ph type="sldNum" sz="quarter" idx="12"/>
          </p:nvPr>
        </p:nvSpPr>
        <p:spPr/>
        <p:txBody>
          <a:bodyPr/>
          <a:lstStyle/>
          <a:p>
            <a:fld id="{3EC74D51-A7BD-BA41-AD68-72F600DC2914}" type="slidenum">
              <a:rPr kumimoji="1" lang="ja-JP" altLang="en-US" smtClean="0"/>
              <a:t>‹#›</a:t>
            </a:fld>
            <a:endParaRPr kumimoji="1" lang="ja-JP" altLang="en-US"/>
          </a:p>
        </p:txBody>
      </p:sp>
    </p:spTree>
    <p:extLst>
      <p:ext uri="{BB962C8B-B14F-4D97-AF65-F5344CB8AC3E}">
        <p14:creationId xmlns:p14="http://schemas.microsoft.com/office/powerpoint/2010/main" val="42909032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716B04B-0082-7600-9B0C-B16F8A92DBB0}"/>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64A94357-4B76-C38B-0839-A15E7FEF2CB8}"/>
              </a:ext>
            </a:extLst>
          </p:cNvPr>
          <p:cNvSpPr>
            <a:spLocks noGrp="1"/>
          </p:cNvSpPr>
          <p:nvPr>
            <p:ph type="dt" sz="half" idx="10"/>
          </p:nvPr>
        </p:nvSpPr>
        <p:spPr/>
        <p:txBody>
          <a:bodyPr/>
          <a:lstStyle/>
          <a:p>
            <a:fld id="{056A83EB-3355-C448-9467-2E52A7675E30}" type="datetimeFigureOut">
              <a:rPr kumimoji="1" lang="ja-JP" altLang="en-US" smtClean="0"/>
              <a:t>2023/8/5</a:t>
            </a:fld>
            <a:endParaRPr kumimoji="1" lang="ja-JP" altLang="en-US"/>
          </a:p>
        </p:txBody>
      </p:sp>
      <p:sp>
        <p:nvSpPr>
          <p:cNvPr id="4" name="フッター プレースホルダー 3">
            <a:extLst>
              <a:ext uri="{FF2B5EF4-FFF2-40B4-BE49-F238E27FC236}">
                <a16:creationId xmlns:a16="http://schemas.microsoft.com/office/drawing/2014/main" id="{F7ABA85F-04A2-3931-CBE9-0F45EC78456D}"/>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CAD99AA5-EFA7-93A7-B79F-C1FAB9A22B89}"/>
              </a:ext>
            </a:extLst>
          </p:cNvPr>
          <p:cNvSpPr>
            <a:spLocks noGrp="1"/>
          </p:cNvSpPr>
          <p:nvPr>
            <p:ph type="sldNum" sz="quarter" idx="12"/>
          </p:nvPr>
        </p:nvSpPr>
        <p:spPr/>
        <p:txBody>
          <a:bodyPr/>
          <a:lstStyle/>
          <a:p>
            <a:fld id="{3EC74D51-A7BD-BA41-AD68-72F600DC2914}" type="slidenum">
              <a:rPr kumimoji="1" lang="ja-JP" altLang="en-US" smtClean="0"/>
              <a:t>‹#›</a:t>
            </a:fld>
            <a:endParaRPr kumimoji="1" lang="ja-JP" altLang="en-US"/>
          </a:p>
        </p:txBody>
      </p:sp>
    </p:spTree>
    <p:extLst>
      <p:ext uri="{BB962C8B-B14F-4D97-AF65-F5344CB8AC3E}">
        <p14:creationId xmlns:p14="http://schemas.microsoft.com/office/powerpoint/2010/main" val="2743573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BD90EE7F-E788-46E1-3CD6-2928AC4CED9F}"/>
              </a:ext>
            </a:extLst>
          </p:cNvPr>
          <p:cNvSpPr>
            <a:spLocks noGrp="1"/>
          </p:cNvSpPr>
          <p:nvPr>
            <p:ph type="dt" sz="half" idx="10"/>
          </p:nvPr>
        </p:nvSpPr>
        <p:spPr/>
        <p:txBody>
          <a:bodyPr/>
          <a:lstStyle/>
          <a:p>
            <a:fld id="{056A83EB-3355-C448-9467-2E52A7675E30}" type="datetimeFigureOut">
              <a:rPr kumimoji="1" lang="ja-JP" altLang="en-US" smtClean="0"/>
              <a:t>2023/8/5</a:t>
            </a:fld>
            <a:endParaRPr kumimoji="1" lang="ja-JP" altLang="en-US"/>
          </a:p>
        </p:txBody>
      </p:sp>
      <p:sp>
        <p:nvSpPr>
          <p:cNvPr id="3" name="フッター プレースホルダー 2">
            <a:extLst>
              <a:ext uri="{FF2B5EF4-FFF2-40B4-BE49-F238E27FC236}">
                <a16:creationId xmlns:a16="http://schemas.microsoft.com/office/drawing/2014/main" id="{AD35588B-EAF7-39C5-49D1-175D6A1D1B52}"/>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4C4F3D41-195F-CFAE-40B9-5C54C5570E29}"/>
              </a:ext>
            </a:extLst>
          </p:cNvPr>
          <p:cNvSpPr>
            <a:spLocks noGrp="1"/>
          </p:cNvSpPr>
          <p:nvPr>
            <p:ph type="sldNum" sz="quarter" idx="12"/>
          </p:nvPr>
        </p:nvSpPr>
        <p:spPr/>
        <p:txBody>
          <a:bodyPr/>
          <a:lstStyle/>
          <a:p>
            <a:fld id="{3EC74D51-A7BD-BA41-AD68-72F600DC2914}" type="slidenum">
              <a:rPr kumimoji="1" lang="ja-JP" altLang="en-US" smtClean="0"/>
              <a:t>‹#›</a:t>
            </a:fld>
            <a:endParaRPr kumimoji="1" lang="ja-JP" altLang="en-US"/>
          </a:p>
        </p:txBody>
      </p:sp>
    </p:spTree>
    <p:extLst>
      <p:ext uri="{BB962C8B-B14F-4D97-AF65-F5344CB8AC3E}">
        <p14:creationId xmlns:p14="http://schemas.microsoft.com/office/powerpoint/2010/main" val="30568337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ABDC1F1-70D2-3B1E-8EFF-CBDAB02CFB58}"/>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43BD56E1-F36D-5A58-ACD1-F383173403A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329B81A7-2881-3E1A-13BE-8DF33A06E5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0091390F-1299-7EAE-0870-3C2EE6F3EDA2}"/>
              </a:ext>
            </a:extLst>
          </p:cNvPr>
          <p:cNvSpPr>
            <a:spLocks noGrp="1"/>
          </p:cNvSpPr>
          <p:nvPr>
            <p:ph type="dt" sz="half" idx="10"/>
          </p:nvPr>
        </p:nvSpPr>
        <p:spPr/>
        <p:txBody>
          <a:bodyPr/>
          <a:lstStyle/>
          <a:p>
            <a:fld id="{056A83EB-3355-C448-9467-2E52A7675E30}" type="datetimeFigureOut">
              <a:rPr kumimoji="1" lang="ja-JP" altLang="en-US" smtClean="0"/>
              <a:t>2023/8/5</a:t>
            </a:fld>
            <a:endParaRPr kumimoji="1" lang="ja-JP" altLang="en-US"/>
          </a:p>
        </p:txBody>
      </p:sp>
      <p:sp>
        <p:nvSpPr>
          <p:cNvPr id="6" name="フッター プレースホルダー 5">
            <a:extLst>
              <a:ext uri="{FF2B5EF4-FFF2-40B4-BE49-F238E27FC236}">
                <a16:creationId xmlns:a16="http://schemas.microsoft.com/office/drawing/2014/main" id="{4F19AC29-822E-FC76-7F11-D0B69BA9ABF5}"/>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A6DCB603-0336-DA74-7592-F26009519A45}"/>
              </a:ext>
            </a:extLst>
          </p:cNvPr>
          <p:cNvSpPr>
            <a:spLocks noGrp="1"/>
          </p:cNvSpPr>
          <p:nvPr>
            <p:ph type="sldNum" sz="quarter" idx="12"/>
          </p:nvPr>
        </p:nvSpPr>
        <p:spPr/>
        <p:txBody>
          <a:bodyPr/>
          <a:lstStyle/>
          <a:p>
            <a:fld id="{3EC74D51-A7BD-BA41-AD68-72F600DC2914}" type="slidenum">
              <a:rPr kumimoji="1" lang="ja-JP" altLang="en-US" smtClean="0"/>
              <a:t>‹#›</a:t>
            </a:fld>
            <a:endParaRPr kumimoji="1" lang="ja-JP" altLang="en-US"/>
          </a:p>
        </p:txBody>
      </p:sp>
    </p:spTree>
    <p:extLst>
      <p:ext uri="{BB962C8B-B14F-4D97-AF65-F5344CB8AC3E}">
        <p14:creationId xmlns:p14="http://schemas.microsoft.com/office/powerpoint/2010/main" val="25708663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CA3B3C7-98D9-D296-A27C-E80B57F898C2}"/>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DDAD54AF-4E8C-DB7B-47A0-5B84719AE6C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D5000EB0-DDE4-B3FB-2F96-D198522B49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CA037666-DB0E-1BB1-532D-DF86239F8B8B}"/>
              </a:ext>
            </a:extLst>
          </p:cNvPr>
          <p:cNvSpPr>
            <a:spLocks noGrp="1"/>
          </p:cNvSpPr>
          <p:nvPr>
            <p:ph type="dt" sz="half" idx="10"/>
          </p:nvPr>
        </p:nvSpPr>
        <p:spPr/>
        <p:txBody>
          <a:bodyPr/>
          <a:lstStyle/>
          <a:p>
            <a:fld id="{056A83EB-3355-C448-9467-2E52A7675E30}" type="datetimeFigureOut">
              <a:rPr kumimoji="1" lang="ja-JP" altLang="en-US" smtClean="0"/>
              <a:t>2023/8/5</a:t>
            </a:fld>
            <a:endParaRPr kumimoji="1" lang="ja-JP" altLang="en-US"/>
          </a:p>
        </p:txBody>
      </p:sp>
      <p:sp>
        <p:nvSpPr>
          <p:cNvPr id="6" name="フッター プレースホルダー 5">
            <a:extLst>
              <a:ext uri="{FF2B5EF4-FFF2-40B4-BE49-F238E27FC236}">
                <a16:creationId xmlns:a16="http://schemas.microsoft.com/office/drawing/2014/main" id="{69DD3027-CEE4-3E04-818F-A070CCCB92C9}"/>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52C77BCD-9B4F-9123-80D2-E37D1BE89476}"/>
              </a:ext>
            </a:extLst>
          </p:cNvPr>
          <p:cNvSpPr>
            <a:spLocks noGrp="1"/>
          </p:cNvSpPr>
          <p:nvPr>
            <p:ph type="sldNum" sz="quarter" idx="12"/>
          </p:nvPr>
        </p:nvSpPr>
        <p:spPr/>
        <p:txBody>
          <a:bodyPr/>
          <a:lstStyle/>
          <a:p>
            <a:fld id="{3EC74D51-A7BD-BA41-AD68-72F600DC2914}" type="slidenum">
              <a:rPr kumimoji="1" lang="ja-JP" altLang="en-US" smtClean="0"/>
              <a:t>‹#›</a:t>
            </a:fld>
            <a:endParaRPr kumimoji="1" lang="ja-JP" altLang="en-US"/>
          </a:p>
        </p:txBody>
      </p:sp>
    </p:spTree>
    <p:extLst>
      <p:ext uri="{BB962C8B-B14F-4D97-AF65-F5344CB8AC3E}">
        <p14:creationId xmlns:p14="http://schemas.microsoft.com/office/powerpoint/2010/main" val="19417531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579A6A28-ECF8-C014-3267-A3A4717979E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FE6CD5EA-F9A4-571D-BFAF-5F9DD49E73F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AF97C98-4521-0AD0-B9B5-176C48DCB18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6A83EB-3355-C448-9467-2E52A7675E30}" type="datetimeFigureOut">
              <a:rPr kumimoji="1" lang="ja-JP" altLang="en-US" smtClean="0"/>
              <a:t>2023/8/5</a:t>
            </a:fld>
            <a:endParaRPr kumimoji="1" lang="ja-JP" altLang="en-US"/>
          </a:p>
        </p:txBody>
      </p:sp>
      <p:sp>
        <p:nvSpPr>
          <p:cNvPr id="5" name="フッター プレースホルダー 4">
            <a:extLst>
              <a:ext uri="{FF2B5EF4-FFF2-40B4-BE49-F238E27FC236}">
                <a16:creationId xmlns:a16="http://schemas.microsoft.com/office/drawing/2014/main" id="{37DFBD26-7200-E9F9-F82A-93273663D2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E03B5951-1F92-56AA-6B29-22192F0296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C74D51-A7BD-BA41-AD68-72F600DC2914}" type="slidenum">
              <a:rPr kumimoji="1" lang="ja-JP" altLang="en-US" smtClean="0"/>
              <a:t>‹#›</a:t>
            </a:fld>
            <a:endParaRPr kumimoji="1" lang="ja-JP" altLang="en-US"/>
          </a:p>
        </p:txBody>
      </p:sp>
    </p:spTree>
    <p:extLst>
      <p:ext uri="{BB962C8B-B14F-4D97-AF65-F5344CB8AC3E}">
        <p14:creationId xmlns:p14="http://schemas.microsoft.com/office/powerpoint/2010/main" val="10993284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youtu.be/Qnhe-vFWhbA"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youtu.be/LeTfGfGeIYA"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7AAC41D-21CC-A7ED-9143-B8FDAA2EAB85}"/>
              </a:ext>
            </a:extLst>
          </p:cNvPr>
          <p:cNvSpPr>
            <a:spLocks noGrp="1"/>
          </p:cNvSpPr>
          <p:nvPr>
            <p:ph type="ctrTitle"/>
          </p:nvPr>
        </p:nvSpPr>
        <p:spPr>
          <a:xfrm>
            <a:off x="949890" y="2033429"/>
            <a:ext cx="10292219" cy="2387600"/>
          </a:xfrm>
        </p:spPr>
        <p:txBody>
          <a:bodyPr/>
          <a:lstStyle/>
          <a:p>
            <a:r>
              <a:rPr kumimoji="1" lang="ja-JP" altLang="en-US"/>
              <a:t>振動で音感を</a:t>
            </a:r>
            <a:r>
              <a:rPr lang="ja-JP" altLang="en-US"/>
              <a:t>鍛える</a:t>
            </a:r>
            <a:endParaRPr kumimoji="1" lang="ja-JP" altLang="en-US"/>
          </a:p>
        </p:txBody>
      </p:sp>
      <p:sp>
        <p:nvSpPr>
          <p:cNvPr id="3" name="字幕 2">
            <a:extLst>
              <a:ext uri="{FF2B5EF4-FFF2-40B4-BE49-F238E27FC236}">
                <a16:creationId xmlns:a16="http://schemas.microsoft.com/office/drawing/2014/main" id="{87E9528C-E771-5A90-A3B5-8F87CD435BFD}"/>
              </a:ext>
            </a:extLst>
          </p:cNvPr>
          <p:cNvSpPr>
            <a:spLocks noGrp="1"/>
          </p:cNvSpPr>
          <p:nvPr>
            <p:ph type="subTitle" idx="1"/>
          </p:nvPr>
        </p:nvSpPr>
        <p:spPr>
          <a:xfrm>
            <a:off x="1048606" y="5237694"/>
            <a:ext cx="9144000" cy="1655762"/>
          </a:xfrm>
        </p:spPr>
        <p:txBody>
          <a:bodyPr/>
          <a:lstStyle/>
          <a:p>
            <a:pPr algn="r"/>
            <a:r>
              <a:rPr kumimoji="1" lang="ja-JP" altLang="en-US"/>
              <a:t>情</a:t>
            </a:r>
            <a:r>
              <a:rPr kumimoji="1" lang="en-US" altLang="ja-JP" dirty="0"/>
              <a:t>21-0284 </a:t>
            </a:r>
            <a:r>
              <a:rPr kumimoji="1" lang="ja-JP" altLang="en-US"/>
              <a:t>田中悠晴</a:t>
            </a:r>
          </a:p>
        </p:txBody>
      </p:sp>
      <p:pic>
        <p:nvPicPr>
          <p:cNvPr id="7" name="図 6" descr="図形&#10;&#10;中程度の精度で自動的に生成された説明">
            <a:extLst>
              <a:ext uri="{FF2B5EF4-FFF2-40B4-BE49-F238E27FC236}">
                <a16:creationId xmlns:a16="http://schemas.microsoft.com/office/drawing/2014/main" id="{EEF7AF04-F02B-BEA9-3296-D28847572C9B}"/>
              </a:ext>
            </a:extLst>
          </p:cNvPr>
          <p:cNvPicPr>
            <a:picLocks noChangeAspect="1"/>
          </p:cNvPicPr>
          <p:nvPr/>
        </p:nvPicPr>
        <p:blipFill>
          <a:blip r:embed="rId3"/>
          <a:stretch>
            <a:fillRect/>
          </a:stretch>
        </p:blipFill>
        <p:spPr>
          <a:xfrm>
            <a:off x="3630127" y="-104775"/>
            <a:ext cx="6282267" cy="3533775"/>
          </a:xfrm>
          <a:prstGeom prst="rect">
            <a:avLst/>
          </a:prstGeom>
        </p:spPr>
      </p:pic>
      <p:pic>
        <p:nvPicPr>
          <p:cNvPr id="9" name="図 8" descr="シャツ が含まれている画像&#10;&#10;自動的に生成された説明">
            <a:extLst>
              <a:ext uri="{FF2B5EF4-FFF2-40B4-BE49-F238E27FC236}">
                <a16:creationId xmlns:a16="http://schemas.microsoft.com/office/drawing/2014/main" id="{59F87F55-C995-C1E7-6EB1-707776D0F9F6}"/>
              </a:ext>
            </a:extLst>
          </p:cNvPr>
          <p:cNvPicPr>
            <a:picLocks noChangeAspect="1"/>
          </p:cNvPicPr>
          <p:nvPr/>
        </p:nvPicPr>
        <p:blipFill>
          <a:blip r:embed="rId4"/>
          <a:stretch>
            <a:fillRect/>
          </a:stretch>
        </p:blipFill>
        <p:spPr>
          <a:xfrm>
            <a:off x="9674183" y="705397"/>
            <a:ext cx="2416217" cy="3961012"/>
          </a:xfrm>
          <a:prstGeom prst="rect">
            <a:avLst/>
          </a:prstGeom>
        </p:spPr>
      </p:pic>
    </p:spTree>
    <p:extLst>
      <p:ext uri="{BB962C8B-B14F-4D97-AF65-F5344CB8AC3E}">
        <p14:creationId xmlns:p14="http://schemas.microsoft.com/office/powerpoint/2010/main" val="16030205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D06C290-2914-1B47-E456-19654AA2FA21}"/>
              </a:ext>
            </a:extLst>
          </p:cNvPr>
          <p:cNvSpPr>
            <a:spLocks noGrp="1"/>
          </p:cNvSpPr>
          <p:nvPr>
            <p:ph type="title"/>
          </p:nvPr>
        </p:nvSpPr>
        <p:spPr/>
        <p:txBody>
          <a:bodyPr/>
          <a:lstStyle/>
          <a:p>
            <a:r>
              <a:rPr kumimoji="1" lang="ja-JP" altLang="en-US"/>
              <a:t>研究の目標</a:t>
            </a:r>
          </a:p>
        </p:txBody>
      </p:sp>
      <p:sp>
        <p:nvSpPr>
          <p:cNvPr id="3" name="コンテンツ プレースホルダー 2">
            <a:extLst>
              <a:ext uri="{FF2B5EF4-FFF2-40B4-BE49-F238E27FC236}">
                <a16:creationId xmlns:a16="http://schemas.microsoft.com/office/drawing/2014/main" id="{E9E45025-626C-2530-FA60-95A46EF775EB}"/>
              </a:ext>
            </a:extLst>
          </p:cNvPr>
          <p:cNvSpPr>
            <a:spLocks noGrp="1"/>
          </p:cNvSpPr>
          <p:nvPr>
            <p:ph idx="1"/>
          </p:nvPr>
        </p:nvSpPr>
        <p:spPr/>
        <p:txBody>
          <a:bodyPr/>
          <a:lstStyle/>
          <a:p>
            <a:pPr marL="0" indent="0">
              <a:buNone/>
            </a:pPr>
            <a:r>
              <a:rPr kumimoji="1" lang="ja-JP" altLang="en-US"/>
              <a:t>色々なアプローチで音楽をもっともっと楽しみたい！</a:t>
            </a:r>
            <a:endParaRPr kumimoji="1" lang="en-US" altLang="ja-JP" dirty="0"/>
          </a:p>
          <a:p>
            <a:endParaRPr kumimoji="1" lang="en-US" altLang="ja-JP" dirty="0"/>
          </a:p>
          <a:p>
            <a:pPr marL="0" indent="0">
              <a:buNone/>
            </a:pPr>
            <a:endParaRPr lang="en-US" altLang="ja-JP" dirty="0"/>
          </a:p>
        </p:txBody>
      </p:sp>
      <p:pic>
        <p:nvPicPr>
          <p:cNvPr id="4" name="図 3" descr="ダイアグラム が含まれている画像&#10;&#10;自動的に生成された説明">
            <a:extLst>
              <a:ext uri="{FF2B5EF4-FFF2-40B4-BE49-F238E27FC236}">
                <a16:creationId xmlns:a16="http://schemas.microsoft.com/office/drawing/2014/main" id="{F29DF549-AB32-A7F1-161A-1C67096F62FA}"/>
              </a:ext>
            </a:extLst>
          </p:cNvPr>
          <p:cNvPicPr>
            <a:picLocks noChangeAspect="1"/>
          </p:cNvPicPr>
          <p:nvPr/>
        </p:nvPicPr>
        <p:blipFill>
          <a:blip r:embed="rId3"/>
          <a:stretch>
            <a:fillRect/>
          </a:stretch>
        </p:blipFill>
        <p:spPr>
          <a:xfrm>
            <a:off x="0" y="3383288"/>
            <a:ext cx="4889179" cy="3627455"/>
          </a:xfrm>
          <a:prstGeom prst="rect">
            <a:avLst/>
          </a:prstGeom>
        </p:spPr>
      </p:pic>
      <p:sp>
        <p:nvSpPr>
          <p:cNvPr id="6" name="テキスト ボックス 5">
            <a:extLst>
              <a:ext uri="{FF2B5EF4-FFF2-40B4-BE49-F238E27FC236}">
                <a16:creationId xmlns:a16="http://schemas.microsoft.com/office/drawing/2014/main" id="{4D5045B9-AF2B-E60B-6E58-3AF588B7DFD8}"/>
              </a:ext>
            </a:extLst>
          </p:cNvPr>
          <p:cNvSpPr txBox="1"/>
          <p:nvPr/>
        </p:nvSpPr>
        <p:spPr>
          <a:xfrm>
            <a:off x="5727379" y="2940288"/>
            <a:ext cx="3619500" cy="2246769"/>
          </a:xfrm>
          <a:prstGeom prst="rect">
            <a:avLst/>
          </a:prstGeom>
          <a:noFill/>
        </p:spPr>
        <p:txBody>
          <a:bodyPr wrap="square">
            <a:spAutoFit/>
          </a:bodyPr>
          <a:lstStyle/>
          <a:p>
            <a:pPr marL="0" indent="0">
              <a:buNone/>
            </a:pPr>
            <a:r>
              <a:rPr kumimoji="1" lang="ja-JP" altLang="en-US" sz="2800"/>
              <a:t>より効率的に上達できるようにサポート。</a:t>
            </a:r>
            <a:endParaRPr kumimoji="1" lang="en-US" altLang="ja-JP" sz="2800" dirty="0"/>
          </a:p>
          <a:p>
            <a:pPr marL="0" indent="0">
              <a:buNone/>
            </a:pPr>
            <a:r>
              <a:rPr kumimoji="1" lang="ja-JP" altLang="en-US" sz="2800"/>
              <a:t>練習過程も楽しめるようなものを作りたい。</a:t>
            </a:r>
          </a:p>
        </p:txBody>
      </p:sp>
      <p:sp>
        <p:nvSpPr>
          <p:cNvPr id="8" name="テキスト ボックス 7">
            <a:extLst>
              <a:ext uri="{FF2B5EF4-FFF2-40B4-BE49-F238E27FC236}">
                <a16:creationId xmlns:a16="http://schemas.microsoft.com/office/drawing/2014/main" id="{CEC4992C-0407-09B8-60AA-5FBAFD86FCEB}"/>
              </a:ext>
            </a:extLst>
          </p:cNvPr>
          <p:cNvSpPr txBox="1"/>
          <p:nvPr/>
        </p:nvSpPr>
        <p:spPr>
          <a:xfrm>
            <a:off x="541867" y="2940288"/>
            <a:ext cx="3877733" cy="954107"/>
          </a:xfrm>
          <a:prstGeom prst="rect">
            <a:avLst/>
          </a:prstGeom>
          <a:noFill/>
        </p:spPr>
        <p:txBody>
          <a:bodyPr wrap="square">
            <a:spAutoFit/>
          </a:bodyPr>
          <a:lstStyle/>
          <a:p>
            <a:pPr marL="0" indent="0">
              <a:buNone/>
            </a:pPr>
            <a:r>
              <a:rPr kumimoji="1" lang="ja-JP" altLang="en-US" sz="2800"/>
              <a:t>歌を上手く歌いたいけど苦手、練習したい。</a:t>
            </a:r>
            <a:endParaRPr kumimoji="1" lang="en-US" altLang="ja-JP" sz="2800" dirty="0"/>
          </a:p>
        </p:txBody>
      </p:sp>
      <p:pic>
        <p:nvPicPr>
          <p:cNvPr id="9" name="図 8" descr="シャツ が含まれている画像&#10;&#10;自動的に生成された説明">
            <a:extLst>
              <a:ext uri="{FF2B5EF4-FFF2-40B4-BE49-F238E27FC236}">
                <a16:creationId xmlns:a16="http://schemas.microsoft.com/office/drawing/2014/main" id="{D260FDBC-733F-D057-5772-77FBBEF8DCDE}"/>
              </a:ext>
            </a:extLst>
          </p:cNvPr>
          <p:cNvPicPr>
            <a:picLocks noChangeAspect="1"/>
          </p:cNvPicPr>
          <p:nvPr/>
        </p:nvPicPr>
        <p:blipFill>
          <a:blip r:embed="rId4"/>
          <a:stretch>
            <a:fillRect/>
          </a:stretch>
        </p:blipFill>
        <p:spPr>
          <a:xfrm>
            <a:off x="9233916" y="2940288"/>
            <a:ext cx="2416217" cy="3961012"/>
          </a:xfrm>
          <a:prstGeom prst="rect">
            <a:avLst/>
          </a:prstGeom>
        </p:spPr>
      </p:pic>
    </p:spTree>
    <p:extLst>
      <p:ext uri="{BB962C8B-B14F-4D97-AF65-F5344CB8AC3E}">
        <p14:creationId xmlns:p14="http://schemas.microsoft.com/office/powerpoint/2010/main" val="9909416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61B3834-CD16-04A5-DC8D-F952A7563D7B}"/>
              </a:ext>
            </a:extLst>
          </p:cNvPr>
          <p:cNvSpPr>
            <a:spLocks noGrp="1"/>
          </p:cNvSpPr>
          <p:nvPr>
            <p:ph type="title"/>
          </p:nvPr>
        </p:nvSpPr>
        <p:spPr/>
        <p:txBody>
          <a:bodyPr/>
          <a:lstStyle/>
          <a:p>
            <a:r>
              <a:rPr kumimoji="1" lang="ja-JP" altLang="en-US"/>
              <a:t>作ってみてわかったこと・改善点</a:t>
            </a:r>
          </a:p>
        </p:txBody>
      </p:sp>
      <p:sp>
        <p:nvSpPr>
          <p:cNvPr id="3" name="コンテンツ プレースホルダー 2">
            <a:extLst>
              <a:ext uri="{FF2B5EF4-FFF2-40B4-BE49-F238E27FC236}">
                <a16:creationId xmlns:a16="http://schemas.microsoft.com/office/drawing/2014/main" id="{1192C504-22A0-6687-20E8-3C4E737EFA46}"/>
              </a:ext>
            </a:extLst>
          </p:cNvPr>
          <p:cNvSpPr>
            <a:spLocks noGrp="1"/>
          </p:cNvSpPr>
          <p:nvPr>
            <p:ph idx="1"/>
          </p:nvPr>
        </p:nvSpPr>
        <p:spPr/>
        <p:txBody>
          <a:bodyPr/>
          <a:lstStyle/>
          <a:p>
            <a:r>
              <a:rPr kumimoji="1" lang="ja-JP" altLang="en-US"/>
              <a:t>振動の強さは思っているより知覚しにくい。</a:t>
            </a:r>
            <a:endParaRPr kumimoji="1" lang="en-US" altLang="ja-JP" dirty="0"/>
          </a:p>
          <a:p>
            <a:endParaRPr lang="en-US" altLang="ja-JP" dirty="0"/>
          </a:p>
          <a:p>
            <a:r>
              <a:rPr kumimoji="1" lang="ja-JP" altLang="en-US"/>
              <a:t>振動モータだけでは不十分。</a:t>
            </a:r>
            <a:endParaRPr kumimoji="1" lang="en-US" altLang="ja-JP" dirty="0"/>
          </a:p>
          <a:p>
            <a:endParaRPr kumimoji="1" lang="en-US" altLang="ja-JP" dirty="0"/>
          </a:p>
          <a:p>
            <a:r>
              <a:rPr lang="ja-JP" altLang="en-US"/>
              <a:t>もっと大きい</a:t>
            </a:r>
            <a:r>
              <a:rPr lang="en-US" altLang="ja-JP" dirty="0"/>
              <a:t>(</a:t>
            </a:r>
            <a:r>
              <a:rPr lang="ja-JP" altLang="en-US"/>
              <a:t>たくさんの</a:t>
            </a:r>
            <a:r>
              <a:rPr lang="en-US" altLang="ja-JP" dirty="0"/>
              <a:t>)</a:t>
            </a:r>
            <a:r>
              <a:rPr lang="ja-JP" altLang="en-US"/>
              <a:t>振動モータを全身につけて、体全体で振動を感じるものを作ってみたい。</a:t>
            </a:r>
            <a:endParaRPr kumimoji="1" lang="ja-JP" altLang="en-US"/>
          </a:p>
        </p:txBody>
      </p:sp>
    </p:spTree>
    <p:extLst>
      <p:ext uri="{BB962C8B-B14F-4D97-AF65-F5344CB8AC3E}">
        <p14:creationId xmlns:p14="http://schemas.microsoft.com/office/powerpoint/2010/main" val="5446972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1BE9490-1B73-8E4E-C740-26341B660523}"/>
              </a:ext>
            </a:extLst>
          </p:cNvPr>
          <p:cNvSpPr>
            <a:spLocks noGrp="1"/>
          </p:cNvSpPr>
          <p:nvPr>
            <p:ph type="title"/>
          </p:nvPr>
        </p:nvSpPr>
        <p:spPr/>
        <p:txBody>
          <a:bodyPr/>
          <a:lstStyle/>
          <a:p>
            <a:r>
              <a:rPr kumimoji="1" lang="ja-JP" altLang="en-US"/>
              <a:t>研究内容</a:t>
            </a:r>
          </a:p>
        </p:txBody>
      </p:sp>
      <p:sp>
        <p:nvSpPr>
          <p:cNvPr id="6" name="コンテンツ プレースホルダー 5">
            <a:extLst>
              <a:ext uri="{FF2B5EF4-FFF2-40B4-BE49-F238E27FC236}">
                <a16:creationId xmlns:a16="http://schemas.microsoft.com/office/drawing/2014/main" id="{0DC5A377-3833-DC08-45C0-364D624B8643}"/>
              </a:ext>
            </a:extLst>
          </p:cNvPr>
          <p:cNvSpPr>
            <a:spLocks noGrp="1"/>
          </p:cNvSpPr>
          <p:nvPr>
            <p:ph idx="1"/>
          </p:nvPr>
        </p:nvSpPr>
        <p:spPr>
          <a:xfrm>
            <a:off x="3532875" y="2384042"/>
            <a:ext cx="3958943" cy="863436"/>
          </a:xfrm>
        </p:spPr>
        <p:txBody>
          <a:bodyPr>
            <a:normAutofit fontScale="47500" lnSpcReduction="20000"/>
          </a:bodyPr>
          <a:lstStyle/>
          <a:p>
            <a:pPr marL="0" indent="0">
              <a:buNone/>
            </a:pPr>
            <a:r>
              <a:rPr lang="ja-JP" altLang="en-US" sz="7300"/>
              <a:t>でも歌うのが苦手</a:t>
            </a:r>
            <a:endParaRPr lang="en-US" altLang="ja-JP" sz="7300" dirty="0"/>
          </a:p>
          <a:p>
            <a:endParaRPr lang="ja-JP" altLang="en-US"/>
          </a:p>
        </p:txBody>
      </p:sp>
      <p:pic>
        <p:nvPicPr>
          <p:cNvPr id="3" name="図 2" descr="シャツ が含まれている画像&#10;&#10;自動的に生成された説明">
            <a:extLst>
              <a:ext uri="{FF2B5EF4-FFF2-40B4-BE49-F238E27FC236}">
                <a16:creationId xmlns:a16="http://schemas.microsoft.com/office/drawing/2014/main" id="{D5BAD5A6-CAC3-089C-E4E1-5BB32E5F1E5B}"/>
              </a:ext>
            </a:extLst>
          </p:cNvPr>
          <p:cNvPicPr>
            <a:picLocks noChangeAspect="1"/>
          </p:cNvPicPr>
          <p:nvPr/>
        </p:nvPicPr>
        <p:blipFill>
          <a:blip r:embed="rId3"/>
          <a:stretch>
            <a:fillRect/>
          </a:stretch>
        </p:blipFill>
        <p:spPr>
          <a:xfrm>
            <a:off x="267015" y="3230545"/>
            <a:ext cx="2168381" cy="3554724"/>
          </a:xfrm>
          <a:prstGeom prst="rect">
            <a:avLst/>
          </a:prstGeom>
        </p:spPr>
      </p:pic>
      <p:pic>
        <p:nvPicPr>
          <p:cNvPr id="5" name="図 4" descr="ダイアグラム が含まれている画像&#10;&#10;自動的に生成された説明">
            <a:extLst>
              <a:ext uri="{FF2B5EF4-FFF2-40B4-BE49-F238E27FC236}">
                <a16:creationId xmlns:a16="http://schemas.microsoft.com/office/drawing/2014/main" id="{CC29B483-779D-8783-F2A7-531CB3816BDA}"/>
              </a:ext>
            </a:extLst>
          </p:cNvPr>
          <p:cNvPicPr>
            <a:picLocks noChangeAspect="1"/>
          </p:cNvPicPr>
          <p:nvPr/>
        </p:nvPicPr>
        <p:blipFill>
          <a:blip r:embed="rId4"/>
          <a:stretch>
            <a:fillRect/>
          </a:stretch>
        </p:blipFill>
        <p:spPr>
          <a:xfrm>
            <a:off x="2836062" y="3213612"/>
            <a:ext cx="4889179" cy="3627455"/>
          </a:xfrm>
          <a:prstGeom prst="rect">
            <a:avLst/>
          </a:prstGeom>
        </p:spPr>
      </p:pic>
      <p:sp>
        <p:nvSpPr>
          <p:cNvPr id="7" name="コンテンツ プレースホルダー 5">
            <a:extLst>
              <a:ext uri="{FF2B5EF4-FFF2-40B4-BE49-F238E27FC236}">
                <a16:creationId xmlns:a16="http://schemas.microsoft.com/office/drawing/2014/main" id="{3262F8E3-65E7-D874-8DFF-3C99F67838DF}"/>
              </a:ext>
            </a:extLst>
          </p:cNvPr>
          <p:cNvSpPr txBox="1">
            <a:spLocks/>
          </p:cNvSpPr>
          <p:nvPr/>
        </p:nvSpPr>
        <p:spPr>
          <a:xfrm>
            <a:off x="359057" y="2300690"/>
            <a:ext cx="3958944" cy="91757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4000"/>
              <a:t>歌が好き</a:t>
            </a:r>
            <a:endParaRPr lang="en-US" altLang="ja-JP" sz="4000" dirty="0"/>
          </a:p>
          <a:p>
            <a:endParaRPr lang="ja-JP" altLang="en-US"/>
          </a:p>
        </p:txBody>
      </p:sp>
      <p:sp>
        <p:nvSpPr>
          <p:cNvPr id="9" name="コンテンツ プレースホルダー 5">
            <a:extLst>
              <a:ext uri="{FF2B5EF4-FFF2-40B4-BE49-F238E27FC236}">
                <a16:creationId xmlns:a16="http://schemas.microsoft.com/office/drawing/2014/main" id="{931F2B80-A7BC-8FB4-790D-B5F042FCB19B}"/>
              </a:ext>
            </a:extLst>
          </p:cNvPr>
          <p:cNvSpPr txBox="1">
            <a:spLocks/>
          </p:cNvSpPr>
          <p:nvPr/>
        </p:nvSpPr>
        <p:spPr>
          <a:xfrm>
            <a:off x="8047247" y="2186844"/>
            <a:ext cx="3785696" cy="1325563"/>
          </a:xfrm>
          <a:prstGeom prst="rect">
            <a:avLst/>
          </a:prstGeom>
        </p:spPr>
        <p:txBody>
          <a:bodyPr vert="horz" lIns="91440" tIns="45720" rIns="91440" bIns="45720" rtlCol="0">
            <a:normAutofit fontScale="4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7300"/>
              <a:t>どうすれば効率的に音痴を直せる？</a:t>
            </a:r>
            <a:endParaRPr lang="en-US" altLang="ja-JP" sz="7300" dirty="0"/>
          </a:p>
          <a:p>
            <a:endParaRPr lang="ja-JP" altLang="en-US"/>
          </a:p>
        </p:txBody>
      </p:sp>
      <p:pic>
        <p:nvPicPr>
          <p:cNvPr id="13" name="図 12" descr="おもちゃ, 時計 が含まれている画像&#10;&#10;自動的に生成された説明">
            <a:extLst>
              <a:ext uri="{FF2B5EF4-FFF2-40B4-BE49-F238E27FC236}">
                <a16:creationId xmlns:a16="http://schemas.microsoft.com/office/drawing/2014/main" id="{6C1AE792-C19C-4BA3-1524-178E0A639FD1}"/>
              </a:ext>
            </a:extLst>
          </p:cNvPr>
          <p:cNvPicPr>
            <a:picLocks noChangeAspect="1"/>
          </p:cNvPicPr>
          <p:nvPr/>
        </p:nvPicPr>
        <p:blipFill>
          <a:blip r:embed="rId5"/>
          <a:stretch>
            <a:fillRect/>
          </a:stretch>
        </p:blipFill>
        <p:spPr>
          <a:xfrm>
            <a:off x="8115300" y="3429000"/>
            <a:ext cx="3238500" cy="2882900"/>
          </a:xfrm>
          <a:prstGeom prst="rect">
            <a:avLst/>
          </a:prstGeom>
        </p:spPr>
      </p:pic>
    </p:spTree>
    <p:extLst>
      <p:ext uri="{BB962C8B-B14F-4D97-AF65-F5344CB8AC3E}">
        <p14:creationId xmlns:p14="http://schemas.microsoft.com/office/powerpoint/2010/main" val="17325833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D5863A8-20F9-E4D1-BFE2-AD1ECC99B2E4}"/>
              </a:ext>
            </a:extLst>
          </p:cNvPr>
          <p:cNvSpPr>
            <a:spLocks noGrp="1"/>
          </p:cNvSpPr>
          <p:nvPr>
            <p:ph type="title"/>
          </p:nvPr>
        </p:nvSpPr>
        <p:spPr/>
        <p:txBody>
          <a:bodyPr/>
          <a:lstStyle/>
          <a:p>
            <a:r>
              <a:rPr kumimoji="1" lang="ja-JP" altLang="en-US"/>
              <a:t>この研究をしようと思ったきっかけ</a:t>
            </a:r>
          </a:p>
        </p:txBody>
      </p:sp>
      <p:pic>
        <p:nvPicPr>
          <p:cNvPr id="4" name="図 3" descr="グラフィカル ユーザー インターフェイス&#10;&#10;自動的に生成された説明">
            <a:extLst>
              <a:ext uri="{FF2B5EF4-FFF2-40B4-BE49-F238E27FC236}">
                <a16:creationId xmlns:a16="http://schemas.microsoft.com/office/drawing/2014/main" id="{D75C1615-FEDE-0890-DE3A-AC9BC11724E3}"/>
              </a:ext>
            </a:extLst>
          </p:cNvPr>
          <p:cNvPicPr>
            <a:picLocks noChangeAspect="1"/>
          </p:cNvPicPr>
          <p:nvPr/>
        </p:nvPicPr>
        <p:blipFill>
          <a:blip r:embed="rId3"/>
          <a:stretch>
            <a:fillRect/>
          </a:stretch>
        </p:blipFill>
        <p:spPr>
          <a:xfrm>
            <a:off x="5761973" y="2711087"/>
            <a:ext cx="4766382" cy="4313575"/>
          </a:xfrm>
          <a:prstGeom prst="rect">
            <a:avLst/>
          </a:prstGeom>
        </p:spPr>
      </p:pic>
      <p:pic>
        <p:nvPicPr>
          <p:cNvPr id="6" name="図 5" descr="ダイアグラム が含まれている画像&#10;&#10;自動的に生成された説明">
            <a:extLst>
              <a:ext uri="{FF2B5EF4-FFF2-40B4-BE49-F238E27FC236}">
                <a16:creationId xmlns:a16="http://schemas.microsoft.com/office/drawing/2014/main" id="{5AA09A1E-1736-0B5F-08CC-18CAA5E4A22C}"/>
              </a:ext>
            </a:extLst>
          </p:cNvPr>
          <p:cNvPicPr>
            <a:picLocks noChangeAspect="1"/>
          </p:cNvPicPr>
          <p:nvPr/>
        </p:nvPicPr>
        <p:blipFill>
          <a:blip r:embed="rId4"/>
          <a:stretch>
            <a:fillRect/>
          </a:stretch>
        </p:blipFill>
        <p:spPr>
          <a:xfrm>
            <a:off x="126728" y="2895053"/>
            <a:ext cx="5635245" cy="4180988"/>
          </a:xfrm>
          <a:prstGeom prst="rect">
            <a:avLst/>
          </a:prstGeom>
        </p:spPr>
      </p:pic>
      <p:sp>
        <p:nvSpPr>
          <p:cNvPr id="8" name="コンテンツ プレースホルダー 7">
            <a:extLst>
              <a:ext uri="{FF2B5EF4-FFF2-40B4-BE49-F238E27FC236}">
                <a16:creationId xmlns:a16="http://schemas.microsoft.com/office/drawing/2014/main" id="{D7FAF0EC-34DA-0C35-615D-BA7FE1D86BE9}"/>
              </a:ext>
            </a:extLst>
          </p:cNvPr>
          <p:cNvSpPr>
            <a:spLocks noGrp="1"/>
          </p:cNvSpPr>
          <p:nvPr>
            <p:ph idx="1"/>
          </p:nvPr>
        </p:nvSpPr>
        <p:spPr>
          <a:xfrm>
            <a:off x="562627" y="2185096"/>
            <a:ext cx="6326688" cy="1932183"/>
          </a:xfrm>
        </p:spPr>
        <p:txBody>
          <a:bodyPr/>
          <a:lstStyle/>
          <a:p>
            <a:pPr marL="0" indent="0">
              <a:buNone/>
            </a:pPr>
            <a:r>
              <a:rPr lang="ja-JP" altLang="en-US"/>
              <a:t>上手に歌いたい！！</a:t>
            </a:r>
          </a:p>
        </p:txBody>
      </p:sp>
      <p:sp>
        <p:nvSpPr>
          <p:cNvPr id="10" name="コンテンツ プレースホルダー 7">
            <a:extLst>
              <a:ext uri="{FF2B5EF4-FFF2-40B4-BE49-F238E27FC236}">
                <a16:creationId xmlns:a16="http://schemas.microsoft.com/office/drawing/2014/main" id="{C8436D69-E3E1-CFD6-E9A0-DD9C4C4A302D}"/>
              </a:ext>
            </a:extLst>
          </p:cNvPr>
          <p:cNvSpPr txBox="1">
            <a:spLocks/>
          </p:cNvSpPr>
          <p:nvPr/>
        </p:nvSpPr>
        <p:spPr>
          <a:xfrm>
            <a:off x="6006655" y="2041696"/>
            <a:ext cx="6326688" cy="193218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a:t>音程バーを見て修正するのは</a:t>
            </a:r>
            <a:br>
              <a:rPr lang="en-US" altLang="ja-JP" dirty="0"/>
            </a:br>
            <a:r>
              <a:rPr lang="ja-JP" altLang="en-US"/>
              <a:t>あくまで視覚情報</a:t>
            </a:r>
          </a:p>
        </p:txBody>
      </p:sp>
    </p:spTree>
    <p:extLst>
      <p:ext uri="{BB962C8B-B14F-4D97-AF65-F5344CB8AC3E}">
        <p14:creationId xmlns:p14="http://schemas.microsoft.com/office/powerpoint/2010/main" val="17626753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挿絵 が含まれている画像&#10;&#10;自動的に生成された説明">
            <a:extLst>
              <a:ext uri="{FF2B5EF4-FFF2-40B4-BE49-F238E27FC236}">
                <a16:creationId xmlns:a16="http://schemas.microsoft.com/office/drawing/2014/main" id="{BEB81BF5-4042-B4FF-BA5F-B865E8A83B86}"/>
              </a:ext>
            </a:extLst>
          </p:cNvPr>
          <p:cNvPicPr>
            <a:picLocks noChangeAspect="1"/>
          </p:cNvPicPr>
          <p:nvPr/>
        </p:nvPicPr>
        <p:blipFill>
          <a:blip r:embed="rId3"/>
          <a:stretch>
            <a:fillRect/>
          </a:stretch>
        </p:blipFill>
        <p:spPr>
          <a:xfrm>
            <a:off x="-238652" y="2519600"/>
            <a:ext cx="4502150" cy="4502150"/>
          </a:xfrm>
          <a:prstGeom prst="rect">
            <a:avLst/>
          </a:prstGeom>
        </p:spPr>
      </p:pic>
      <p:sp>
        <p:nvSpPr>
          <p:cNvPr id="2" name="タイトル 1">
            <a:extLst>
              <a:ext uri="{FF2B5EF4-FFF2-40B4-BE49-F238E27FC236}">
                <a16:creationId xmlns:a16="http://schemas.microsoft.com/office/drawing/2014/main" id="{BE27C5FB-4E0E-A3C6-8250-91A04F4A2906}"/>
              </a:ext>
            </a:extLst>
          </p:cNvPr>
          <p:cNvSpPr>
            <a:spLocks noGrp="1"/>
          </p:cNvSpPr>
          <p:nvPr>
            <p:ph type="title"/>
          </p:nvPr>
        </p:nvSpPr>
        <p:spPr/>
        <p:txBody>
          <a:bodyPr/>
          <a:lstStyle/>
          <a:p>
            <a:r>
              <a:rPr kumimoji="1" lang="ja-JP" altLang="en-US"/>
              <a:t>どんなアプローチがある？</a:t>
            </a:r>
          </a:p>
        </p:txBody>
      </p:sp>
      <p:sp>
        <p:nvSpPr>
          <p:cNvPr id="3" name="コンテンツ プレースホルダー 2">
            <a:extLst>
              <a:ext uri="{FF2B5EF4-FFF2-40B4-BE49-F238E27FC236}">
                <a16:creationId xmlns:a16="http://schemas.microsoft.com/office/drawing/2014/main" id="{3E0776CF-FD0F-D41B-6650-89EAAA225389}"/>
              </a:ext>
            </a:extLst>
          </p:cNvPr>
          <p:cNvSpPr>
            <a:spLocks noGrp="1"/>
          </p:cNvSpPr>
          <p:nvPr>
            <p:ph idx="1"/>
          </p:nvPr>
        </p:nvSpPr>
        <p:spPr>
          <a:xfrm>
            <a:off x="493184" y="2150268"/>
            <a:ext cx="6666442" cy="1325563"/>
          </a:xfrm>
        </p:spPr>
        <p:txBody>
          <a:bodyPr>
            <a:normAutofit/>
          </a:bodyPr>
          <a:lstStyle/>
          <a:p>
            <a:pPr marL="0" indent="0">
              <a:buNone/>
            </a:pPr>
            <a:r>
              <a:rPr lang="ja-JP" altLang="en-US" sz="4000"/>
              <a:t>味覚</a:t>
            </a:r>
            <a:endParaRPr lang="en-US" altLang="ja-JP" sz="4000" dirty="0"/>
          </a:p>
        </p:txBody>
      </p:sp>
      <p:pic>
        <p:nvPicPr>
          <p:cNvPr id="7" name="図 6">
            <a:extLst>
              <a:ext uri="{FF2B5EF4-FFF2-40B4-BE49-F238E27FC236}">
                <a16:creationId xmlns:a16="http://schemas.microsoft.com/office/drawing/2014/main" id="{E208C47A-7322-C8F8-8EBF-8134098EDD89}"/>
              </a:ext>
            </a:extLst>
          </p:cNvPr>
          <p:cNvPicPr>
            <a:picLocks noChangeAspect="1"/>
          </p:cNvPicPr>
          <p:nvPr/>
        </p:nvPicPr>
        <p:blipFill>
          <a:blip r:embed="rId4"/>
          <a:stretch>
            <a:fillRect/>
          </a:stretch>
        </p:blipFill>
        <p:spPr>
          <a:xfrm>
            <a:off x="4275926" y="3133719"/>
            <a:ext cx="3652578" cy="3809117"/>
          </a:xfrm>
          <a:prstGeom prst="rect">
            <a:avLst/>
          </a:prstGeom>
        </p:spPr>
      </p:pic>
      <p:pic>
        <p:nvPicPr>
          <p:cNvPr id="9" name="図 8">
            <a:extLst>
              <a:ext uri="{FF2B5EF4-FFF2-40B4-BE49-F238E27FC236}">
                <a16:creationId xmlns:a16="http://schemas.microsoft.com/office/drawing/2014/main" id="{C84C1F10-B9A6-8A0A-A95D-A827AE9BD018}"/>
              </a:ext>
            </a:extLst>
          </p:cNvPr>
          <p:cNvPicPr>
            <a:picLocks noChangeAspect="1"/>
          </p:cNvPicPr>
          <p:nvPr/>
        </p:nvPicPr>
        <p:blipFill>
          <a:blip r:embed="rId5"/>
          <a:stretch>
            <a:fillRect/>
          </a:stretch>
        </p:blipFill>
        <p:spPr>
          <a:xfrm>
            <a:off x="8471142" y="3129466"/>
            <a:ext cx="3150175" cy="3813370"/>
          </a:xfrm>
          <a:prstGeom prst="rect">
            <a:avLst/>
          </a:prstGeom>
        </p:spPr>
      </p:pic>
      <p:sp>
        <p:nvSpPr>
          <p:cNvPr id="13" name="コンテンツ プレースホルダー 2">
            <a:extLst>
              <a:ext uri="{FF2B5EF4-FFF2-40B4-BE49-F238E27FC236}">
                <a16:creationId xmlns:a16="http://schemas.microsoft.com/office/drawing/2014/main" id="{5E676882-99FF-9A6C-E49C-E9D0A41A22FA}"/>
              </a:ext>
            </a:extLst>
          </p:cNvPr>
          <p:cNvSpPr txBox="1">
            <a:spLocks/>
          </p:cNvSpPr>
          <p:nvPr/>
        </p:nvSpPr>
        <p:spPr>
          <a:xfrm>
            <a:off x="3897846" y="2118067"/>
            <a:ext cx="6666442" cy="13255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4000"/>
              <a:t>嗅覚</a:t>
            </a:r>
            <a:endParaRPr lang="en-US" altLang="ja-JP" sz="4000" dirty="0"/>
          </a:p>
        </p:txBody>
      </p:sp>
      <p:sp>
        <p:nvSpPr>
          <p:cNvPr id="15" name="コンテンツ プレースホルダー 2">
            <a:extLst>
              <a:ext uri="{FF2B5EF4-FFF2-40B4-BE49-F238E27FC236}">
                <a16:creationId xmlns:a16="http://schemas.microsoft.com/office/drawing/2014/main" id="{1F839288-B788-4951-097D-CB59DFAE250A}"/>
              </a:ext>
            </a:extLst>
          </p:cNvPr>
          <p:cNvSpPr txBox="1">
            <a:spLocks/>
          </p:cNvSpPr>
          <p:nvPr/>
        </p:nvSpPr>
        <p:spPr>
          <a:xfrm>
            <a:off x="7659162" y="2126534"/>
            <a:ext cx="6666442" cy="13255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4000"/>
              <a:t>触覚</a:t>
            </a:r>
            <a:endParaRPr lang="en-US" altLang="ja-JP" sz="4000" dirty="0"/>
          </a:p>
        </p:txBody>
      </p:sp>
    </p:spTree>
    <p:extLst>
      <p:ext uri="{BB962C8B-B14F-4D97-AF65-F5344CB8AC3E}">
        <p14:creationId xmlns:p14="http://schemas.microsoft.com/office/powerpoint/2010/main" val="37795239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ダイアグラム&#10;&#10;自動的に生成された説明">
            <a:extLst>
              <a:ext uri="{FF2B5EF4-FFF2-40B4-BE49-F238E27FC236}">
                <a16:creationId xmlns:a16="http://schemas.microsoft.com/office/drawing/2014/main" id="{B0D0F489-41E1-302B-8359-54F13A1B29FA}"/>
              </a:ext>
            </a:extLst>
          </p:cNvPr>
          <p:cNvPicPr>
            <a:picLocks noChangeAspect="1"/>
          </p:cNvPicPr>
          <p:nvPr/>
        </p:nvPicPr>
        <p:blipFill>
          <a:blip r:embed="rId3"/>
          <a:stretch>
            <a:fillRect/>
          </a:stretch>
        </p:blipFill>
        <p:spPr>
          <a:xfrm>
            <a:off x="2260601" y="2917055"/>
            <a:ext cx="3860800" cy="3586536"/>
          </a:xfrm>
          <a:prstGeom prst="rect">
            <a:avLst/>
          </a:prstGeom>
        </p:spPr>
      </p:pic>
      <p:sp>
        <p:nvSpPr>
          <p:cNvPr id="2" name="タイトル 1">
            <a:extLst>
              <a:ext uri="{FF2B5EF4-FFF2-40B4-BE49-F238E27FC236}">
                <a16:creationId xmlns:a16="http://schemas.microsoft.com/office/drawing/2014/main" id="{FBEDF13A-7152-8638-C5FE-403250DF97A7}"/>
              </a:ext>
            </a:extLst>
          </p:cNvPr>
          <p:cNvSpPr>
            <a:spLocks noGrp="1"/>
          </p:cNvSpPr>
          <p:nvPr>
            <p:ph type="title"/>
          </p:nvPr>
        </p:nvSpPr>
        <p:spPr/>
        <p:txBody>
          <a:bodyPr/>
          <a:lstStyle/>
          <a:p>
            <a:r>
              <a:rPr kumimoji="1" lang="ja-JP" altLang="en-US"/>
              <a:t>触覚を利用</a:t>
            </a:r>
          </a:p>
        </p:txBody>
      </p:sp>
      <p:sp>
        <p:nvSpPr>
          <p:cNvPr id="3" name="コンテンツ プレースホルダー 2">
            <a:extLst>
              <a:ext uri="{FF2B5EF4-FFF2-40B4-BE49-F238E27FC236}">
                <a16:creationId xmlns:a16="http://schemas.microsoft.com/office/drawing/2014/main" id="{9EFE6944-059D-5473-BE41-17A86434841F}"/>
              </a:ext>
            </a:extLst>
          </p:cNvPr>
          <p:cNvSpPr>
            <a:spLocks noGrp="1"/>
          </p:cNvSpPr>
          <p:nvPr>
            <p:ph idx="1"/>
          </p:nvPr>
        </p:nvSpPr>
        <p:spPr/>
        <p:txBody>
          <a:bodyPr/>
          <a:lstStyle/>
          <a:p>
            <a:r>
              <a:rPr kumimoji="1" lang="ja-JP" altLang="en-US"/>
              <a:t>振動の強さで音程の正確性を伝え、視覚情報だけでなく、触覚情報でも音感を補正する。</a:t>
            </a:r>
          </a:p>
        </p:txBody>
      </p:sp>
      <p:pic>
        <p:nvPicPr>
          <p:cNvPr id="7" name="図 6" descr="挿絵 が含まれている画像&#10;&#10;自動的に生成された説明">
            <a:extLst>
              <a:ext uri="{FF2B5EF4-FFF2-40B4-BE49-F238E27FC236}">
                <a16:creationId xmlns:a16="http://schemas.microsoft.com/office/drawing/2014/main" id="{960222A9-AB58-60CF-283C-0ED9B5C24690}"/>
              </a:ext>
            </a:extLst>
          </p:cNvPr>
          <p:cNvPicPr>
            <a:picLocks noChangeAspect="1"/>
          </p:cNvPicPr>
          <p:nvPr/>
        </p:nvPicPr>
        <p:blipFill>
          <a:blip r:embed="rId4"/>
          <a:stretch>
            <a:fillRect/>
          </a:stretch>
        </p:blipFill>
        <p:spPr>
          <a:xfrm>
            <a:off x="7543802" y="2501899"/>
            <a:ext cx="2082800" cy="4328319"/>
          </a:xfrm>
          <a:prstGeom prst="rect">
            <a:avLst/>
          </a:prstGeom>
        </p:spPr>
      </p:pic>
    </p:spTree>
    <p:extLst>
      <p:ext uri="{BB962C8B-B14F-4D97-AF65-F5344CB8AC3E}">
        <p14:creationId xmlns:p14="http://schemas.microsoft.com/office/powerpoint/2010/main" val="10888761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959C6B72-F8E6-4281-8F3E-93FC0DC980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DCB88B04-B831-B6D7-C6F8-F54C95FFB1C3}"/>
              </a:ext>
            </a:extLst>
          </p:cNvPr>
          <p:cNvSpPr>
            <a:spLocks noGrp="1"/>
          </p:cNvSpPr>
          <p:nvPr>
            <p:ph type="title"/>
          </p:nvPr>
        </p:nvSpPr>
        <p:spPr>
          <a:xfrm>
            <a:off x="612648" y="365125"/>
            <a:ext cx="5295015" cy="2063808"/>
          </a:xfrm>
        </p:spPr>
        <p:txBody>
          <a:bodyPr anchor="b">
            <a:normAutofit/>
          </a:bodyPr>
          <a:lstStyle/>
          <a:p>
            <a:r>
              <a:rPr lang="ja-JP" altLang="en-US" sz="5400"/>
              <a:t>実践したこと</a:t>
            </a:r>
            <a:endParaRPr kumimoji="1" lang="ja-JP" altLang="en-US" sz="5400"/>
          </a:p>
        </p:txBody>
      </p:sp>
      <p:pic>
        <p:nvPicPr>
          <p:cNvPr id="13" name="図 12" descr="ブラシ が含まれている画像&#10;&#10;自動的に生成された説明">
            <a:extLst>
              <a:ext uri="{FF2B5EF4-FFF2-40B4-BE49-F238E27FC236}">
                <a16:creationId xmlns:a16="http://schemas.microsoft.com/office/drawing/2014/main" id="{3B527D00-603B-CBDE-79F3-62804C233CEE}"/>
              </a:ext>
            </a:extLst>
          </p:cNvPr>
          <p:cNvPicPr>
            <a:picLocks noChangeAspect="1"/>
          </p:cNvPicPr>
          <p:nvPr/>
        </p:nvPicPr>
        <p:blipFill>
          <a:blip r:embed="rId3"/>
          <a:stretch>
            <a:fillRect/>
          </a:stretch>
        </p:blipFill>
        <p:spPr>
          <a:xfrm>
            <a:off x="9460383" y="365125"/>
            <a:ext cx="2194560" cy="2194560"/>
          </a:xfrm>
          <a:prstGeom prst="rect">
            <a:avLst/>
          </a:prstGeom>
        </p:spPr>
      </p:pic>
      <p:sp>
        <p:nvSpPr>
          <p:cNvPr id="22" name="sketch line">
            <a:extLst>
              <a:ext uri="{FF2B5EF4-FFF2-40B4-BE49-F238E27FC236}">
                <a16:creationId xmlns:a16="http://schemas.microsoft.com/office/drawing/2014/main" id="{490234EE-E0D8-4805-9227-CCEAC60169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2650181"/>
            <a:ext cx="4343400" cy="18288"/>
          </a:xfrm>
          <a:custGeom>
            <a:avLst/>
            <a:gdLst>
              <a:gd name="connsiteX0" fmla="*/ 0 w 4343400"/>
              <a:gd name="connsiteY0" fmla="*/ 0 h 18288"/>
              <a:gd name="connsiteX1" fmla="*/ 577052 w 4343400"/>
              <a:gd name="connsiteY1" fmla="*/ 0 h 18288"/>
              <a:gd name="connsiteX2" fmla="*/ 1067235 w 4343400"/>
              <a:gd name="connsiteY2" fmla="*/ 0 h 18288"/>
              <a:gd name="connsiteX3" fmla="*/ 1600853 w 4343400"/>
              <a:gd name="connsiteY3" fmla="*/ 0 h 18288"/>
              <a:gd name="connsiteX4" fmla="*/ 2264773 w 4343400"/>
              <a:gd name="connsiteY4" fmla="*/ 0 h 18288"/>
              <a:gd name="connsiteX5" fmla="*/ 2841825 w 4343400"/>
              <a:gd name="connsiteY5" fmla="*/ 0 h 18288"/>
              <a:gd name="connsiteX6" fmla="*/ 3375442 w 4343400"/>
              <a:gd name="connsiteY6" fmla="*/ 0 h 18288"/>
              <a:gd name="connsiteX7" fmla="*/ 4343400 w 4343400"/>
              <a:gd name="connsiteY7" fmla="*/ 0 h 18288"/>
              <a:gd name="connsiteX8" fmla="*/ 4343400 w 4343400"/>
              <a:gd name="connsiteY8" fmla="*/ 18288 h 18288"/>
              <a:gd name="connsiteX9" fmla="*/ 3722914 w 4343400"/>
              <a:gd name="connsiteY9" fmla="*/ 18288 h 18288"/>
              <a:gd name="connsiteX10" fmla="*/ 3189297 w 4343400"/>
              <a:gd name="connsiteY10" fmla="*/ 18288 h 18288"/>
              <a:gd name="connsiteX11" fmla="*/ 2481943 w 4343400"/>
              <a:gd name="connsiteY11" fmla="*/ 18288 h 18288"/>
              <a:gd name="connsiteX12" fmla="*/ 1904891 w 4343400"/>
              <a:gd name="connsiteY12" fmla="*/ 18288 h 18288"/>
              <a:gd name="connsiteX13" fmla="*/ 1414707 w 4343400"/>
              <a:gd name="connsiteY13" fmla="*/ 18288 h 18288"/>
              <a:gd name="connsiteX14" fmla="*/ 750788 w 4343400"/>
              <a:gd name="connsiteY14" fmla="*/ 18288 h 18288"/>
              <a:gd name="connsiteX15" fmla="*/ 0 w 4343400"/>
              <a:gd name="connsiteY15" fmla="*/ 18288 h 18288"/>
              <a:gd name="connsiteX16" fmla="*/ 0 w 43434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43400" h="18288" fill="none" extrusionOk="0">
                <a:moveTo>
                  <a:pt x="0" y="0"/>
                </a:moveTo>
                <a:cubicBezTo>
                  <a:pt x="233209" y="-19550"/>
                  <a:pt x="330816" y="19068"/>
                  <a:pt x="577052" y="0"/>
                </a:cubicBezTo>
                <a:cubicBezTo>
                  <a:pt x="823288" y="-19068"/>
                  <a:pt x="875077" y="10360"/>
                  <a:pt x="1067235" y="0"/>
                </a:cubicBezTo>
                <a:cubicBezTo>
                  <a:pt x="1259393" y="-10360"/>
                  <a:pt x="1410699" y="2939"/>
                  <a:pt x="1600853" y="0"/>
                </a:cubicBezTo>
                <a:cubicBezTo>
                  <a:pt x="1791007" y="-2939"/>
                  <a:pt x="2101644" y="-26225"/>
                  <a:pt x="2264773" y="0"/>
                </a:cubicBezTo>
                <a:cubicBezTo>
                  <a:pt x="2427902" y="26225"/>
                  <a:pt x="2690426" y="-27726"/>
                  <a:pt x="2841825" y="0"/>
                </a:cubicBezTo>
                <a:cubicBezTo>
                  <a:pt x="2993224" y="27726"/>
                  <a:pt x="3172320" y="-18569"/>
                  <a:pt x="3375442" y="0"/>
                </a:cubicBezTo>
                <a:cubicBezTo>
                  <a:pt x="3578564" y="18569"/>
                  <a:pt x="4003119" y="21909"/>
                  <a:pt x="4343400" y="0"/>
                </a:cubicBezTo>
                <a:cubicBezTo>
                  <a:pt x="4343798" y="7429"/>
                  <a:pt x="4343380" y="10822"/>
                  <a:pt x="4343400" y="18288"/>
                </a:cubicBezTo>
                <a:cubicBezTo>
                  <a:pt x="4109047" y="14709"/>
                  <a:pt x="3996986" y="7919"/>
                  <a:pt x="3722914" y="18288"/>
                </a:cubicBezTo>
                <a:cubicBezTo>
                  <a:pt x="3448842" y="28657"/>
                  <a:pt x="3340973" y="29252"/>
                  <a:pt x="3189297" y="18288"/>
                </a:cubicBezTo>
                <a:cubicBezTo>
                  <a:pt x="3037621" y="7324"/>
                  <a:pt x="2636891" y="-9539"/>
                  <a:pt x="2481943" y="18288"/>
                </a:cubicBezTo>
                <a:cubicBezTo>
                  <a:pt x="2326995" y="46115"/>
                  <a:pt x="2131632" y="740"/>
                  <a:pt x="1904891" y="18288"/>
                </a:cubicBezTo>
                <a:cubicBezTo>
                  <a:pt x="1678150" y="35836"/>
                  <a:pt x="1575362" y="-3381"/>
                  <a:pt x="1414707" y="18288"/>
                </a:cubicBezTo>
                <a:cubicBezTo>
                  <a:pt x="1254052" y="39957"/>
                  <a:pt x="1051093" y="-335"/>
                  <a:pt x="750788" y="18288"/>
                </a:cubicBezTo>
                <a:cubicBezTo>
                  <a:pt x="450483" y="36911"/>
                  <a:pt x="293781" y="22900"/>
                  <a:pt x="0" y="18288"/>
                </a:cubicBezTo>
                <a:cubicBezTo>
                  <a:pt x="-591" y="13205"/>
                  <a:pt x="-663" y="6329"/>
                  <a:pt x="0" y="0"/>
                </a:cubicBezTo>
                <a:close/>
              </a:path>
              <a:path w="4343400" h="18288" stroke="0" extrusionOk="0">
                <a:moveTo>
                  <a:pt x="0" y="0"/>
                </a:moveTo>
                <a:cubicBezTo>
                  <a:pt x="212719" y="-28531"/>
                  <a:pt x="340561" y="-1164"/>
                  <a:pt x="577052" y="0"/>
                </a:cubicBezTo>
                <a:cubicBezTo>
                  <a:pt x="813543" y="1164"/>
                  <a:pt x="866967" y="-9376"/>
                  <a:pt x="1067235" y="0"/>
                </a:cubicBezTo>
                <a:cubicBezTo>
                  <a:pt x="1267503" y="9376"/>
                  <a:pt x="1485778" y="-20470"/>
                  <a:pt x="1774589" y="0"/>
                </a:cubicBezTo>
                <a:cubicBezTo>
                  <a:pt x="2063400" y="20470"/>
                  <a:pt x="2090152" y="-14502"/>
                  <a:pt x="2351641" y="0"/>
                </a:cubicBezTo>
                <a:cubicBezTo>
                  <a:pt x="2613130" y="14502"/>
                  <a:pt x="2802864" y="19125"/>
                  <a:pt x="2928693" y="0"/>
                </a:cubicBezTo>
                <a:cubicBezTo>
                  <a:pt x="3054522" y="-19125"/>
                  <a:pt x="3482611" y="-2038"/>
                  <a:pt x="3636046" y="0"/>
                </a:cubicBezTo>
                <a:cubicBezTo>
                  <a:pt x="3789481" y="2038"/>
                  <a:pt x="4012363" y="973"/>
                  <a:pt x="4343400" y="0"/>
                </a:cubicBezTo>
                <a:cubicBezTo>
                  <a:pt x="4342514" y="5429"/>
                  <a:pt x="4344221" y="14046"/>
                  <a:pt x="4343400" y="18288"/>
                </a:cubicBezTo>
                <a:cubicBezTo>
                  <a:pt x="4078870" y="-6138"/>
                  <a:pt x="4015967" y="29658"/>
                  <a:pt x="3809782" y="18288"/>
                </a:cubicBezTo>
                <a:cubicBezTo>
                  <a:pt x="3603597" y="6918"/>
                  <a:pt x="3495552" y="24439"/>
                  <a:pt x="3189297" y="18288"/>
                </a:cubicBezTo>
                <a:cubicBezTo>
                  <a:pt x="2883042" y="12137"/>
                  <a:pt x="2850610" y="32583"/>
                  <a:pt x="2568811" y="18288"/>
                </a:cubicBezTo>
                <a:cubicBezTo>
                  <a:pt x="2287012" y="3993"/>
                  <a:pt x="2279820" y="23580"/>
                  <a:pt x="1991759" y="18288"/>
                </a:cubicBezTo>
                <a:cubicBezTo>
                  <a:pt x="1703698" y="12996"/>
                  <a:pt x="1616455" y="23157"/>
                  <a:pt x="1284405" y="18288"/>
                </a:cubicBezTo>
                <a:cubicBezTo>
                  <a:pt x="952355" y="13419"/>
                  <a:pt x="783530" y="16053"/>
                  <a:pt x="577052" y="18288"/>
                </a:cubicBezTo>
                <a:cubicBezTo>
                  <a:pt x="370574" y="20523"/>
                  <a:pt x="173929" y="5195"/>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コンテンツ プレースホルダー 2">
            <a:extLst>
              <a:ext uri="{FF2B5EF4-FFF2-40B4-BE49-F238E27FC236}">
                <a16:creationId xmlns:a16="http://schemas.microsoft.com/office/drawing/2014/main" id="{C63814B8-1A63-1BB7-DBDC-3A787F92BD59}"/>
              </a:ext>
            </a:extLst>
          </p:cNvPr>
          <p:cNvSpPr>
            <a:spLocks noGrp="1"/>
          </p:cNvSpPr>
          <p:nvPr>
            <p:ph idx="1"/>
          </p:nvPr>
        </p:nvSpPr>
        <p:spPr>
          <a:xfrm>
            <a:off x="612648" y="2908005"/>
            <a:ext cx="5295015" cy="3268957"/>
          </a:xfrm>
        </p:spPr>
        <p:txBody>
          <a:bodyPr>
            <a:normAutofit/>
          </a:bodyPr>
          <a:lstStyle/>
          <a:p>
            <a:r>
              <a:rPr kumimoji="1" lang="ja-JP" altLang="en-US" sz="2200"/>
              <a:t>入力</a:t>
            </a:r>
            <a:r>
              <a:rPr kumimoji="1" lang="en-US" altLang="ja-JP" sz="2200" dirty="0"/>
              <a:t> </a:t>
            </a:r>
            <a:r>
              <a:rPr kumimoji="1" lang="ja-JP" altLang="en-US" sz="2200"/>
              <a:t>→</a:t>
            </a:r>
            <a:r>
              <a:rPr kumimoji="1" lang="en-US" altLang="ja-JP" sz="2200" dirty="0"/>
              <a:t> </a:t>
            </a:r>
            <a:r>
              <a:rPr kumimoji="1" lang="en-US" altLang="ja-JP" sz="2200"/>
              <a:t>Puredata</a:t>
            </a:r>
            <a:endParaRPr kumimoji="1" lang="en-US" altLang="ja-JP" sz="2200" dirty="0"/>
          </a:p>
          <a:p>
            <a:endParaRPr lang="en-US" altLang="ja-JP" sz="2200" dirty="0"/>
          </a:p>
          <a:p>
            <a:r>
              <a:rPr kumimoji="1" lang="ja-JP" altLang="en-US" sz="2200"/>
              <a:t>音程が</a:t>
            </a:r>
            <a:r>
              <a:rPr kumimoji="1" lang="en-US" altLang="ja-JP" sz="2200" dirty="0"/>
              <a:t>C</a:t>
            </a:r>
            <a:r>
              <a:rPr kumimoji="1" lang="ja-JP" altLang="en-US" sz="2200"/>
              <a:t>に近いほど</a:t>
            </a:r>
            <a:r>
              <a:rPr kumimoji="1" lang="en-US" altLang="ja-JP" sz="2200" dirty="0"/>
              <a:t>Arduino</a:t>
            </a:r>
            <a:r>
              <a:rPr kumimoji="1" lang="ja-JP" altLang="en-US" sz="2200"/>
              <a:t>に取り付けた振動モータが強く振動する</a:t>
            </a:r>
            <a:endParaRPr kumimoji="1" lang="en-US" altLang="ja-JP" sz="2200" dirty="0"/>
          </a:p>
          <a:p>
            <a:r>
              <a:rPr lang="ja-JP" altLang="en-US" sz="2200"/>
              <a:t>音程がズレている場合、サーボモータが補正すべき方向を示す。</a:t>
            </a:r>
            <a:endParaRPr kumimoji="1" lang="ja-JP" altLang="en-US" sz="2200"/>
          </a:p>
        </p:txBody>
      </p:sp>
      <p:pic>
        <p:nvPicPr>
          <p:cNvPr id="17" name="図 16" descr="ダイアグラム, ベン図表&#10;&#10;自動的に生成された説明">
            <a:extLst>
              <a:ext uri="{FF2B5EF4-FFF2-40B4-BE49-F238E27FC236}">
                <a16:creationId xmlns:a16="http://schemas.microsoft.com/office/drawing/2014/main" id="{7D2389DE-6B8B-E70C-8DF5-87B6C87A48C0}"/>
              </a:ext>
            </a:extLst>
          </p:cNvPr>
          <p:cNvPicPr>
            <a:picLocks noChangeAspect="1"/>
          </p:cNvPicPr>
          <p:nvPr/>
        </p:nvPicPr>
        <p:blipFill>
          <a:blip r:embed="rId4"/>
          <a:stretch>
            <a:fillRect/>
          </a:stretch>
        </p:blipFill>
        <p:spPr>
          <a:xfrm>
            <a:off x="7010403" y="2302277"/>
            <a:ext cx="4707580" cy="4555723"/>
          </a:xfrm>
          <a:prstGeom prst="rect">
            <a:avLst/>
          </a:prstGeom>
        </p:spPr>
      </p:pic>
      <p:pic>
        <p:nvPicPr>
          <p:cNvPr id="15" name="図 14" descr="グラフィカル ユーザー インターフェイス が含まれている画像&#10;&#10;自動的に生成された説明">
            <a:extLst>
              <a:ext uri="{FF2B5EF4-FFF2-40B4-BE49-F238E27FC236}">
                <a16:creationId xmlns:a16="http://schemas.microsoft.com/office/drawing/2014/main" id="{9503D5E8-EA6D-72C7-7ADE-6413BBF0BD42}"/>
              </a:ext>
            </a:extLst>
          </p:cNvPr>
          <p:cNvPicPr>
            <a:picLocks noChangeAspect="1"/>
          </p:cNvPicPr>
          <p:nvPr/>
        </p:nvPicPr>
        <p:blipFill rotWithShape="1">
          <a:blip r:embed="rId5"/>
          <a:srcRect l="20052" r="19337"/>
          <a:stretch/>
        </p:blipFill>
        <p:spPr>
          <a:xfrm>
            <a:off x="6536383" y="365125"/>
            <a:ext cx="2533604" cy="2194560"/>
          </a:xfrm>
          <a:prstGeom prst="rect">
            <a:avLst/>
          </a:prstGeom>
        </p:spPr>
      </p:pic>
    </p:spTree>
    <p:extLst>
      <p:ext uri="{BB962C8B-B14F-4D97-AF65-F5344CB8AC3E}">
        <p14:creationId xmlns:p14="http://schemas.microsoft.com/office/powerpoint/2010/main" val="36470874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4B45A64-26B6-7C9D-F2C7-45552AD2568E}"/>
              </a:ext>
            </a:extLst>
          </p:cNvPr>
          <p:cNvSpPr>
            <a:spLocks noGrp="1"/>
          </p:cNvSpPr>
          <p:nvPr>
            <p:ph type="title"/>
          </p:nvPr>
        </p:nvSpPr>
        <p:spPr/>
        <p:txBody>
          <a:bodyPr/>
          <a:lstStyle/>
          <a:p>
            <a:endParaRPr kumimoji="1" lang="ja-JP" altLang="en-US"/>
          </a:p>
        </p:txBody>
      </p:sp>
      <p:sp>
        <p:nvSpPr>
          <p:cNvPr id="3" name="コンテンツ プレースホルダー 2">
            <a:extLst>
              <a:ext uri="{FF2B5EF4-FFF2-40B4-BE49-F238E27FC236}">
                <a16:creationId xmlns:a16="http://schemas.microsoft.com/office/drawing/2014/main" id="{E7D478CE-FC0C-8480-213E-8F6E680DEC29}"/>
              </a:ext>
            </a:extLst>
          </p:cNvPr>
          <p:cNvSpPr>
            <a:spLocks noGrp="1"/>
          </p:cNvSpPr>
          <p:nvPr>
            <p:ph idx="1"/>
          </p:nvPr>
        </p:nvSpPr>
        <p:spPr/>
        <p:txBody>
          <a:bodyPr/>
          <a:lstStyle/>
          <a:p>
            <a:endParaRPr kumimoji="1" lang="ja-JP" altLang="en-US"/>
          </a:p>
        </p:txBody>
      </p:sp>
      <p:pic>
        <p:nvPicPr>
          <p:cNvPr id="4" name="図 3" descr="ダイアグラム&#10;&#10;自動的に生成された説明">
            <a:extLst>
              <a:ext uri="{FF2B5EF4-FFF2-40B4-BE49-F238E27FC236}">
                <a16:creationId xmlns:a16="http://schemas.microsoft.com/office/drawing/2014/main" id="{98CFA788-162E-B5FC-6758-9FD0BB42F5E0}"/>
              </a:ext>
            </a:extLst>
          </p:cNvPr>
          <p:cNvPicPr>
            <a:picLocks noChangeAspect="1"/>
          </p:cNvPicPr>
          <p:nvPr/>
        </p:nvPicPr>
        <p:blipFill>
          <a:blip r:embed="rId3"/>
          <a:stretch>
            <a:fillRect/>
          </a:stretch>
        </p:blipFill>
        <p:spPr>
          <a:xfrm>
            <a:off x="0" y="-1"/>
            <a:ext cx="12306925" cy="7451459"/>
          </a:xfrm>
          <a:prstGeom prst="rect">
            <a:avLst/>
          </a:prstGeom>
        </p:spPr>
      </p:pic>
    </p:spTree>
    <p:extLst>
      <p:ext uri="{BB962C8B-B14F-4D97-AF65-F5344CB8AC3E}">
        <p14:creationId xmlns:p14="http://schemas.microsoft.com/office/powerpoint/2010/main" val="33233041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BB873819-162B-BFB1-4F63-657BA2AEC03F}"/>
              </a:ext>
            </a:extLst>
          </p:cNvPr>
          <p:cNvSpPr>
            <a:spLocks noGrp="1"/>
          </p:cNvSpPr>
          <p:nvPr>
            <p:ph idx="1"/>
          </p:nvPr>
        </p:nvSpPr>
        <p:spPr/>
        <p:txBody>
          <a:bodyPr/>
          <a:lstStyle/>
          <a:p>
            <a:r>
              <a:rPr lang="ja-JP" altLang="en-US"/>
              <a:t>振動モータ映像</a:t>
            </a:r>
            <a:endParaRPr lang="en-US" altLang="ja-JP" dirty="0"/>
          </a:p>
          <a:p>
            <a:pPr marL="0" indent="0">
              <a:buNone/>
            </a:pPr>
            <a:r>
              <a:rPr lang="en" altLang="ja-JP" dirty="0">
                <a:hlinkClick r:id="rId3"/>
              </a:rPr>
              <a:t>https://youtu.be/Qnhe-vFWhbA</a:t>
            </a:r>
            <a:endParaRPr lang="en-US" altLang="ja-JP" dirty="0"/>
          </a:p>
          <a:p>
            <a:endParaRPr lang="en-US" altLang="ja-JP" dirty="0"/>
          </a:p>
          <a:p>
            <a:r>
              <a:rPr lang="ja-JP" altLang="en-US"/>
              <a:t>サーボモータ映像</a:t>
            </a:r>
            <a:endParaRPr lang="en-US" altLang="ja-JP" dirty="0"/>
          </a:p>
          <a:p>
            <a:pPr marL="0" indent="0">
              <a:buNone/>
            </a:pPr>
            <a:r>
              <a:rPr lang="en" altLang="ja-JP" dirty="0">
                <a:hlinkClick r:id="rId4"/>
              </a:rPr>
              <a:t>https://youtu.be/LeTfGfGeIYA</a:t>
            </a:r>
            <a:endParaRPr lang="en-US" altLang="ja-JP" dirty="0"/>
          </a:p>
          <a:p>
            <a:endParaRPr lang="ja-JP" altLang="en-US"/>
          </a:p>
        </p:txBody>
      </p:sp>
    </p:spTree>
    <p:extLst>
      <p:ext uri="{BB962C8B-B14F-4D97-AF65-F5344CB8AC3E}">
        <p14:creationId xmlns:p14="http://schemas.microsoft.com/office/powerpoint/2010/main" val="19131961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8DF21A1C-7569-AFF8-269F-8BDFD05C7784}"/>
              </a:ext>
            </a:extLst>
          </p:cNvPr>
          <p:cNvSpPr>
            <a:spLocks noGrp="1"/>
          </p:cNvSpPr>
          <p:nvPr>
            <p:ph type="title"/>
          </p:nvPr>
        </p:nvSpPr>
        <p:spPr>
          <a:xfrm>
            <a:off x="572493" y="238539"/>
            <a:ext cx="11018520" cy="1434415"/>
          </a:xfrm>
        </p:spPr>
        <p:txBody>
          <a:bodyPr anchor="b">
            <a:normAutofit/>
          </a:bodyPr>
          <a:lstStyle/>
          <a:p>
            <a:r>
              <a:rPr kumimoji="1" lang="ja-JP" altLang="en-US" sz="5400"/>
              <a:t>何がおもしろい？</a:t>
            </a:r>
          </a:p>
        </p:txBody>
      </p:sp>
      <p:sp>
        <p:nvSpPr>
          <p:cNvPr id="1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コンテンツ プレースホルダー 2">
            <a:extLst>
              <a:ext uri="{FF2B5EF4-FFF2-40B4-BE49-F238E27FC236}">
                <a16:creationId xmlns:a16="http://schemas.microsoft.com/office/drawing/2014/main" id="{F0E7AF9E-A34C-2986-38FB-8DF413D2580D}"/>
              </a:ext>
            </a:extLst>
          </p:cNvPr>
          <p:cNvSpPr>
            <a:spLocks noGrp="1"/>
          </p:cNvSpPr>
          <p:nvPr>
            <p:ph idx="1"/>
          </p:nvPr>
        </p:nvSpPr>
        <p:spPr>
          <a:xfrm>
            <a:off x="572493" y="2071316"/>
            <a:ext cx="6713552" cy="4119172"/>
          </a:xfrm>
        </p:spPr>
        <p:txBody>
          <a:bodyPr anchor="t">
            <a:normAutofit lnSpcReduction="10000"/>
          </a:bodyPr>
          <a:lstStyle/>
          <a:p>
            <a:pPr marL="0" indent="0">
              <a:buNone/>
            </a:pPr>
            <a:r>
              <a:rPr kumimoji="1" lang="ja-JP" altLang="en-US"/>
              <a:t>音程があっていれば振動モータが強く振動するようにした理由</a:t>
            </a:r>
            <a:endParaRPr kumimoji="1" lang="en-US" altLang="ja-JP" dirty="0"/>
          </a:p>
          <a:p>
            <a:endParaRPr kumimoji="1" lang="en-US" altLang="ja-JP" dirty="0"/>
          </a:p>
          <a:p>
            <a:r>
              <a:rPr lang="ja-JP" altLang="en-US"/>
              <a:t>気持ちよく声を響かせている時</a:t>
            </a:r>
            <a:r>
              <a:rPr lang="en-US" altLang="ja-JP" dirty="0"/>
              <a:t>(</a:t>
            </a:r>
            <a:r>
              <a:rPr lang="ja-JP" altLang="en-US"/>
              <a:t>音程が合っている時</a:t>
            </a:r>
            <a:r>
              <a:rPr lang="en-US" altLang="ja-JP" dirty="0"/>
              <a:t>)</a:t>
            </a:r>
            <a:r>
              <a:rPr lang="ja-JP" altLang="en-US"/>
              <a:t>は体全身が震える</a:t>
            </a:r>
            <a:r>
              <a:rPr lang="en-US" altLang="ja-JP" dirty="0"/>
              <a:t>(</a:t>
            </a:r>
            <a:r>
              <a:rPr lang="ja-JP" altLang="en-US"/>
              <a:t>共鳴する</a:t>
            </a:r>
            <a:r>
              <a:rPr lang="en-US" altLang="ja-JP" dirty="0"/>
              <a:t>)</a:t>
            </a:r>
            <a:r>
              <a:rPr lang="ja-JP" altLang="en-US"/>
              <a:t>感じがある。</a:t>
            </a:r>
            <a:endParaRPr lang="en-US" altLang="ja-JP" dirty="0"/>
          </a:p>
          <a:p>
            <a:endParaRPr lang="ja-JP" altLang="en-US"/>
          </a:p>
          <a:p>
            <a:r>
              <a:rPr lang="ja-JP" altLang="en-US"/>
              <a:t>それを同じ波の性質がある</a:t>
            </a:r>
            <a:r>
              <a:rPr kumimoji="1" lang="ja-JP" altLang="en-US"/>
              <a:t>振動でも伝えることで、体全体で音感を鍛えられるのではないかと考えた</a:t>
            </a:r>
            <a:r>
              <a:rPr kumimoji="1" lang="ja-JP" altLang="en-US" sz="2200"/>
              <a:t>。</a:t>
            </a:r>
          </a:p>
        </p:txBody>
      </p:sp>
      <p:pic>
        <p:nvPicPr>
          <p:cNvPr id="5" name="図 4" descr="時計 が含まれている画像&#10;&#10;自動的に生成された説明">
            <a:extLst>
              <a:ext uri="{FF2B5EF4-FFF2-40B4-BE49-F238E27FC236}">
                <a16:creationId xmlns:a16="http://schemas.microsoft.com/office/drawing/2014/main" id="{CCD1F243-0F6A-356D-A820-BC016CFE7554}"/>
              </a:ext>
            </a:extLst>
          </p:cNvPr>
          <p:cNvPicPr>
            <a:picLocks noChangeAspect="1"/>
          </p:cNvPicPr>
          <p:nvPr/>
        </p:nvPicPr>
        <p:blipFill rotWithShape="1">
          <a:blip r:embed="rId3"/>
          <a:srcRect l="11901" r="15945"/>
          <a:stretch/>
        </p:blipFill>
        <p:spPr>
          <a:xfrm>
            <a:off x="7675658" y="2093976"/>
            <a:ext cx="3941064" cy="4096512"/>
          </a:xfrm>
          <a:prstGeom prst="rect">
            <a:avLst/>
          </a:prstGeom>
        </p:spPr>
      </p:pic>
    </p:spTree>
    <p:extLst>
      <p:ext uri="{BB962C8B-B14F-4D97-AF65-F5344CB8AC3E}">
        <p14:creationId xmlns:p14="http://schemas.microsoft.com/office/powerpoint/2010/main" val="2556537064"/>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557</TotalTime>
  <Words>1175</Words>
  <Application>Microsoft Macintosh PowerPoint</Application>
  <PresentationFormat>ワイド画面</PresentationFormat>
  <Paragraphs>97</Paragraphs>
  <Slides>11</Slides>
  <Notes>11</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11</vt:i4>
      </vt:variant>
    </vt:vector>
  </HeadingPairs>
  <TitlesOfParts>
    <vt:vector size="15" baseType="lpstr">
      <vt:lpstr>游ゴシック</vt:lpstr>
      <vt:lpstr>游ゴシック Light</vt:lpstr>
      <vt:lpstr>Arial</vt:lpstr>
      <vt:lpstr>Office テーマ</vt:lpstr>
      <vt:lpstr>振動で音感を鍛える</vt:lpstr>
      <vt:lpstr>研究内容</vt:lpstr>
      <vt:lpstr>この研究をしようと思ったきっかけ</vt:lpstr>
      <vt:lpstr>どんなアプローチがある？</vt:lpstr>
      <vt:lpstr>触覚を利用</vt:lpstr>
      <vt:lpstr>実践したこと</vt:lpstr>
      <vt:lpstr>PowerPoint プレゼンテーション</vt:lpstr>
      <vt:lpstr>PowerPoint プレゼンテーション</vt:lpstr>
      <vt:lpstr>何がおもしろい？</vt:lpstr>
      <vt:lpstr>研究の目標</vt:lpstr>
      <vt:lpstr>作ってみてわかったこと・改善点</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振動で音感を鍛えるシステム</dc:title>
  <dc:creator>TANAKA Yusei</dc:creator>
  <cp:lastModifiedBy>TANAKA Yusei</cp:lastModifiedBy>
  <cp:revision>15</cp:revision>
  <dcterms:created xsi:type="dcterms:W3CDTF">2023-07-31T08:04:11Z</dcterms:created>
  <dcterms:modified xsi:type="dcterms:W3CDTF">2023-08-05T02:01:34Z</dcterms:modified>
</cp:coreProperties>
</file>